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4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5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6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10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11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12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44"/>
  </p:notesMasterIdLst>
  <p:handoutMasterIdLst>
    <p:handoutMasterId r:id="rId45"/>
  </p:handoutMasterIdLst>
  <p:sldIdLst>
    <p:sldId id="754" r:id="rId2"/>
    <p:sldId id="784" r:id="rId3"/>
    <p:sldId id="785" r:id="rId4"/>
    <p:sldId id="812" r:id="rId5"/>
    <p:sldId id="716" r:id="rId6"/>
    <p:sldId id="789" r:id="rId7"/>
    <p:sldId id="813" r:id="rId8"/>
    <p:sldId id="814" r:id="rId9"/>
    <p:sldId id="790" r:id="rId10"/>
    <p:sldId id="815" r:id="rId11"/>
    <p:sldId id="779" r:id="rId12"/>
    <p:sldId id="780" r:id="rId13"/>
    <p:sldId id="816" r:id="rId14"/>
    <p:sldId id="817" r:id="rId15"/>
    <p:sldId id="818" r:id="rId16"/>
    <p:sldId id="805" r:id="rId17"/>
    <p:sldId id="764" r:id="rId18"/>
    <p:sldId id="819" r:id="rId19"/>
    <p:sldId id="806" r:id="rId20"/>
    <p:sldId id="778" r:id="rId21"/>
    <p:sldId id="826" r:id="rId22"/>
    <p:sldId id="807" r:id="rId23"/>
    <p:sldId id="823" r:id="rId24"/>
    <p:sldId id="769" r:id="rId25"/>
    <p:sldId id="771" r:id="rId26"/>
    <p:sldId id="772" r:id="rId27"/>
    <p:sldId id="809" r:id="rId28"/>
    <p:sldId id="796" r:id="rId29"/>
    <p:sldId id="827" r:id="rId30"/>
    <p:sldId id="753" r:id="rId31"/>
    <p:sldId id="797" r:id="rId32"/>
    <p:sldId id="776" r:id="rId33"/>
    <p:sldId id="673" r:id="rId34"/>
    <p:sldId id="717" r:id="rId35"/>
    <p:sldId id="759" r:id="rId36"/>
    <p:sldId id="777" r:id="rId37"/>
    <p:sldId id="798" r:id="rId38"/>
    <p:sldId id="824" r:id="rId39"/>
    <p:sldId id="825" r:id="rId40"/>
    <p:sldId id="828" r:id="rId41"/>
    <p:sldId id="810" r:id="rId42"/>
    <p:sldId id="822" r:id="rId43"/>
  </p:sldIdLst>
  <p:sldSz cx="12192000" cy="6858000"/>
  <p:notesSz cx="7099300" cy="10234613"/>
  <p:custDataLst>
    <p:tags r:id="rId4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57252A9-0828-1DDD-3DCF-4E7FDADFD4F2}" name="Lilian Margret Irvin" initials="" userId="S::lilian.irvin@tum.de::f4d4b091-8f8d-4569-8120-9237ee61fa0a" providerId="AD"/>
  <p188:author id="{CEF4F4F5-7D72-B49B-AD85-12A46CC03187}" name="Franziska Tobisch" initials="" userId="S::X265626@one.merckgroup.com::87d94328-afd4-4600-b6b4-5ede45c2c59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B4E"/>
    <a:srgbClr val="76AD45"/>
    <a:srgbClr val="D6E8F7"/>
    <a:srgbClr val="00569B"/>
    <a:srgbClr val="FF8000"/>
    <a:srgbClr val="E9E6E0"/>
    <a:srgbClr val="42BEFF"/>
    <a:srgbClr val="C2E4FF"/>
    <a:srgbClr val="BFBFBF"/>
    <a:srgbClr val="A0A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6" autoAdjust="0"/>
    <p:restoredTop sz="96438" autoAdjust="0"/>
  </p:normalViewPr>
  <p:slideViewPr>
    <p:cSldViewPr>
      <p:cViewPr varScale="1">
        <p:scale>
          <a:sx n="127" d="100"/>
          <a:sy n="127" d="100"/>
        </p:scale>
        <p:origin x="216" y="192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186" y="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52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gs" Target="tags/tag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6414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5ED0C5-1B2D-BCE0-9DD8-CABBC10E1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9D03853-A358-8055-9E87-DF93149EC6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A8C5E5E-AC11-C8D4-9C13-AA782888C9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Helvetica Neue" panose="02000503000000020004" pitchFamily="2" charset="0"/>
            </a:endParaRPr>
          </a:p>
          <a:p>
            <a:r>
              <a:rPr lang="en-US" dirty="0">
                <a:latin typeface="Helvetica Neue" panose="02000503000000020004" pitchFamily="2" charset="0"/>
              </a:rPr>
              <a:t>Expert 2 Insights:</a:t>
            </a:r>
          </a:p>
          <a:p>
            <a:endParaRPr lang="en-US" dirty="0">
              <a:latin typeface="Helvetica Neue" panose="02000503000000020004" pitchFamily="2" charset="0"/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latin typeface="Helvetica Neue" panose="02000503000000020004" pitchFamily="2" charset="0"/>
              </a:rPr>
              <a:t>Usefulness: automatically evaluated CoP </a:t>
            </a:r>
            <a:r>
              <a:rPr lang="en-US" dirty="0">
                <a:latin typeface="Helvetica Neue" panose="02000503000000020004" pitchFamily="2" charset="0"/>
                <a:sym typeface="Wingdings" pitchFamily="2" charset="2"/>
              </a:rPr>
              <a:t> too many purposes – either reduce or split CoP into two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Helvetica Neue" panose="02000503000000020004" pitchFamily="2" charset="0"/>
                <a:sym typeface="Wingdings" pitchFamily="2" charset="2"/>
              </a:rPr>
              <a:t>Taxonomy understandable but short definitions required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Helvetica Neue" panose="02000503000000020004" pitchFamily="2" charset="0"/>
                <a:sym typeface="Wingdings" pitchFamily="2" charset="2"/>
              </a:rPr>
              <a:t>Taxonomy was easily applied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Helvetica Neue" panose="02000503000000020004" pitchFamily="2" charset="0"/>
                <a:sym typeface="Wingdings" pitchFamily="2" charset="2"/>
              </a:rPr>
              <a:t>Dimension “Selection” – no differentiation between read and write access (within his organization sometimes you can read but not actively participate, etc.)</a:t>
            </a:r>
          </a:p>
          <a:p>
            <a:pPr marL="171450" indent="-171450">
              <a:buFontTx/>
              <a:buChar char="-"/>
            </a:pPr>
            <a:endParaRPr lang="en-US" dirty="0">
              <a:latin typeface="Helvetica Neue" panose="02000503000000020004" pitchFamily="2" charset="0"/>
            </a:endParaRP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4E872A-E275-20CF-1DE4-2350E98E5D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04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8120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Purpose: not complete but not concise either – no changes</a:t>
            </a:r>
          </a:p>
          <a:p>
            <a:r>
              <a:rPr lang="en-US" dirty="0"/>
              <a:t>Size: not concise enough -- reduction to 4 characteristics</a:t>
            </a:r>
          </a:p>
          <a:p>
            <a:r>
              <a:rPr lang="en-US" dirty="0"/>
              <a:t>Location: missing characteristics “Hybrid” or cultural differences </a:t>
            </a:r>
            <a:r>
              <a:rPr lang="en-US" dirty="0">
                <a:sym typeface="Wingdings" pitchFamily="2" charset="2"/>
              </a:rPr>
              <a:t> evidence not strong enough to add – more research required</a:t>
            </a:r>
          </a:p>
          <a:p>
            <a:r>
              <a:rPr lang="en-US" dirty="0">
                <a:sym typeface="Wingdings" pitchFamily="2" charset="2"/>
              </a:rPr>
              <a:t>Understandability: overall well – provide one pager for easier clarity of all dimensions? (small definition)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9754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6416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347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DE" dirty="0"/>
              <a:t>Today, live in a world with rapidly evolving technology and fast chang</a:t>
            </a:r>
            <a:r>
              <a:rPr lang="en-US" dirty="0" err="1"/>
              <a:t>i</a:t>
            </a:r>
            <a:r>
              <a:rPr lang="en-DE" dirty="0"/>
              <a:t>ng customer needs</a:t>
            </a:r>
          </a:p>
          <a:p>
            <a:r>
              <a:rPr lang="en-DE" dirty="0"/>
              <a:t>To stay competitve companies must be able to adapt -&gt; therefore not only small companies but also larger organizations have started using agile methods in software development</a:t>
            </a:r>
          </a:p>
          <a:p>
            <a:r>
              <a:rPr lang="en-DE" dirty="0"/>
              <a:t>Larger organizations -&gt; transitionen</a:t>
            </a:r>
          </a:p>
          <a:p>
            <a:endParaRPr lang="en-DE" dirty="0"/>
          </a:p>
          <a:p>
            <a:r>
              <a:rPr lang="en-DE" dirty="0"/>
              <a:t>CoP = 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A community of practice, is a group of people with a concern, a set of problems, or a passion about the same topic, and who deepen their knowledge and expertise in this area by interacting on an ongoing basis</a:t>
            </a:r>
          </a:p>
          <a:p>
            <a:endParaRPr lang="en-DE" dirty="0"/>
          </a:p>
          <a:p>
            <a:r>
              <a:rPr lang="en-DE" dirty="0"/>
              <a:t>How CoPs address complexity -&gt; practitioner literature suggests CoPs:</a:t>
            </a:r>
          </a:p>
          <a:p>
            <a:pPr marL="171450" indent="-171450">
              <a:buFontTx/>
              <a:buChar char="-"/>
            </a:pPr>
            <a:r>
              <a:rPr lang="en-US" dirty="0"/>
              <a:t>Provide a platform for sharing knowledge and expertise across teams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DE" dirty="0"/>
              <a:t>Enabling knowledge sharing and best practices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Foster exchange of challenges, impediments and success factors</a:t>
            </a:r>
          </a:p>
          <a:p>
            <a:pPr marL="0" indent="0">
              <a:buFontTx/>
              <a:buNone/>
            </a:pPr>
            <a:endParaRPr lang="en-DE" dirty="0"/>
          </a:p>
          <a:p>
            <a:pPr marL="171450" indent="-171450">
              <a:buFontTx/>
              <a:buChar char="-"/>
            </a:pP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4219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From: „</a:t>
            </a:r>
            <a:r>
              <a:rPr lang="en-US" dirty="0">
                <a:latin typeface="Helvetica Neue" panose="02000503000000020004" pitchFamily="2" charset="0"/>
              </a:rPr>
              <a:t>How Can CoPs in Scaled Agile Settings Look Like? Toward a Taxonomy for CoPs in Large-Scale Agile Software Development“ (</a:t>
            </a:r>
            <a:r>
              <a:rPr lang="en-US" dirty="0" err="1">
                <a:latin typeface="Helvetica Neue" panose="02000503000000020004" pitchFamily="2" charset="0"/>
              </a:rPr>
              <a:t>Tobisch</a:t>
            </a:r>
            <a:r>
              <a:rPr lang="en-US" dirty="0">
                <a:latin typeface="Helvetica Neue" panose="02000503000000020004" pitchFamily="2" charset="0"/>
              </a:rPr>
              <a:t>, et al.)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05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B0EFC-A259-E09F-C525-E9B20C0A8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A316980-7688-A5D1-035B-63377D0028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BDBBC39-1F21-955A-BE0A-146CAC3793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RQ2 – quality criteria: completeness, conciseness, usefulness, extendibility, applicability &amp; understandability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06F641-DAB4-636C-0F16-F074E06475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20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2DFB-0A91-4252-B3A3-7B0DF9DC4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94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B36A4-8425-9926-CB5D-C4A998E46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DC7AD96-5017-2B23-540A-F707477AEE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9511720-003D-700E-682B-FE06E7DA5A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8440E58-7994-F3A4-89B2-D14C734FDE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62DFB-0A91-4252-B3A3-7B0DF9DC4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04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6E4F2-F726-830D-37DA-74DE470C4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525A9F-4994-CB65-D901-4EDA169BF5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613DDB-7B51-A621-5686-49DBB2D60E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0E72C-3DC4-7235-B1F3-2B0B494479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7583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7B071-31DC-A869-CE75-8B621C619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0FC903-43C9-1E6B-0A61-6188F9D452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6D9879-7241-72A4-0F15-12B60F4A5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63A37-C799-06E4-2535-B8A8B52FB3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9789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E5231-A92A-D3DB-1C79-A2CDB3ED0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236327-6058-F10D-9C55-B0EDD3D0A2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FA6E9E-FA42-7B33-C90E-149454CFDB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0C269-0D74-E2AB-B321-0F3C7E2147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0307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3.g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9616" cy="6862283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371" y="398895"/>
            <a:ext cx="997527" cy="31987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5861" y="398924"/>
            <a:ext cx="606858" cy="319830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180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YYMMDD Author Title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  <p:sldLayoutId id="2147483782" r:id="rId12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18" Type="http://schemas.openxmlformats.org/officeDocument/2006/relationships/slideLayout" Target="../slideLayouts/slideLayout12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17" Type="http://schemas.openxmlformats.org/officeDocument/2006/relationships/tags" Target="../tags/tag96.xml"/><Relationship Id="rId2" Type="http://schemas.openxmlformats.org/officeDocument/2006/relationships/tags" Target="../tags/tag81.xml"/><Relationship Id="rId16" Type="http://schemas.openxmlformats.org/officeDocument/2006/relationships/tags" Target="../tags/tag95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tags" Target="../tags/tag94.xml"/><Relationship Id="rId10" Type="http://schemas.openxmlformats.org/officeDocument/2006/relationships/tags" Target="../tags/tag89.xml"/><Relationship Id="rId19" Type="http://schemas.openxmlformats.org/officeDocument/2006/relationships/notesSlide" Target="../notesSlides/notesSlide5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100.xml"/><Relationship Id="rId9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07.xml"/><Relationship Id="rId7" Type="http://schemas.openxmlformats.org/officeDocument/2006/relationships/image" Target="../media/image21.png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5.svg"/><Relationship Id="rId5" Type="http://schemas.openxmlformats.org/officeDocument/2006/relationships/tags" Target="../tags/tag109.xml"/><Relationship Id="rId10" Type="http://schemas.openxmlformats.org/officeDocument/2006/relationships/image" Target="../media/image24.png"/><Relationship Id="rId4" Type="http://schemas.openxmlformats.org/officeDocument/2006/relationships/tags" Target="../tags/tag108.xml"/><Relationship Id="rId9" Type="http://schemas.openxmlformats.org/officeDocument/2006/relationships/image" Target="../media/image23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sv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Relationship Id="rId14" Type="http://schemas.openxmlformats.org/officeDocument/2006/relationships/image" Target="../media/image37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7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8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29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tags" Target="../tags/tag122.xml"/><Relationship Id="rId18" Type="http://schemas.openxmlformats.org/officeDocument/2006/relationships/tags" Target="../tags/tag127.xml"/><Relationship Id="rId26" Type="http://schemas.openxmlformats.org/officeDocument/2006/relationships/slide" Target="slide16.xml"/><Relationship Id="rId3" Type="http://schemas.openxmlformats.org/officeDocument/2006/relationships/tags" Target="../tags/tag11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16.xml"/><Relationship Id="rId12" Type="http://schemas.openxmlformats.org/officeDocument/2006/relationships/tags" Target="../tags/tag121.xml"/><Relationship Id="rId17" Type="http://schemas.openxmlformats.org/officeDocument/2006/relationships/tags" Target="../tags/tag126.xml"/><Relationship Id="rId25" Type="http://schemas.openxmlformats.org/officeDocument/2006/relationships/slide" Target="slide19.xml"/><Relationship Id="rId2" Type="http://schemas.openxmlformats.org/officeDocument/2006/relationships/tags" Target="../tags/tag111.xml"/><Relationship Id="rId16" Type="http://schemas.openxmlformats.org/officeDocument/2006/relationships/tags" Target="../tags/tag125.xml"/><Relationship Id="rId20" Type="http://schemas.openxmlformats.org/officeDocument/2006/relationships/tags" Target="../tags/tag129.xml"/><Relationship Id="rId29" Type="http://schemas.openxmlformats.org/officeDocument/2006/relationships/slide" Target="slide3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tags" Target="../tags/tag120.xml"/><Relationship Id="rId24" Type="http://schemas.openxmlformats.org/officeDocument/2006/relationships/slide" Target="slide22.xml"/><Relationship Id="rId5" Type="http://schemas.openxmlformats.org/officeDocument/2006/relationships/tags" Target="../tags/tag114.xml"/><Relationship Id="rId15" Type="http://schemas.openxmlformats.org/officeDocument/2006/relationships/tags" Target="../tags/tag12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119.xml"/><Relationship Id="rId19" Type="http://schemas.openxmlformats.org/officeDocument/2006/relationships/tags" Target="../tags/tag128.xml"/><Relationship Id="rId4" Type="http://schemas.openxmlformats.org/officeDocument/2006/relationships/tags" Target="../tags/tag113.xml"/><Relationship Id="rId9" Type="http://schemas.openxmlformats.org/officeDocument/2006/relationships/tags" Target="../tags/tag118.xml"/><Relationship Id="rId14" Type="http://schemas.openxmlformats.org/officeDocument/2006/relationships/tags" Target="../tags/tag12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3.svg"/><Relationship Id="rId3" Type="http://schemas.openxmlformats.org/officeDocument/2006/relationships/image" Target="../media/image41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17" Type="http://schemas.openxmlformats.org/officeDocument/2006/relationships/image" Target="../media/image29.svg"/><Relationship Id="rId2" Type="http://schemas.openxmlformats.org/officeDocument/2006/relationships/image" Target="../media/image40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11" Type="http://schemas.openxmlformats.org/officeDocument/2006/relationships/image" Target="../media/image37.svg"/><Relationship Id="rId5" Type="http://schemas.openxmlformats.org/officeDocument/2006/relationships/image" Target="../media/image43.svg"/><Relationship Id="rId15" Type="http://schemas.openxmlformats.org/officeDocument/2006/relationships/image" Target="../media/image35.svg"/><Relationship Id="rId10" Type="http://schemas.openxmlformats.org/officeDocument/2006/relationships/image" Target="../media/image36.png"/><Relationship Id="rId4" Type="http://schemas.openxmlformats.org/officeDocument/2006/relationships/image" Target="../media/image42.png"/><Relationship Id="rId9" Type="http://schemas.openxmlformats.org/officeDocument/2006/relationships/image" Target="../media/image31.svg"/><Relationship Id="rId1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tags" Target="../tags/tag142.xml"/><Relationship Id="rId18" Type="http://schemas.openxmlformats.org/officeDocument/2006/relationships/tags" Target="../tags/tag147.xml"/><Relationship Id="rId26" Type="http://schemas.openxmlformats.org/officeDocument/2006/relationships/slide" Target="slide16.xml"/><Relationship Id="rId3" Type="http://schemas.openxmlformats.org/officeDocument/2006/relationships/tags" Target="../tags/tag13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36.xml"/><Relationship Id="rId12" Type="http://schemas.openxmlformats.org/officeDocument/2006/relationships/tags" Target="../tags/tag141.xml"/><Relationship Id="rId17" Type="http://schemas.openxmlformats.org/officeDocument/2006/relationships/tags" Target="../tags/tag146.xml"/><Relationship Id="rId25" Type="http://schemas.openxmlformats.org/officeDocument/2006/relationships/slide" Target="slide19.xml"/><Relationship Id="rId2" Type="http://schemas.openxmlformats.org/officeDocument/2006/relationships/tags" Target="../tags/tag131.xml"/><Relationship Id="rId16" Type="http://schemas.openxmlformats.org/officeDocument/2006/relationships/tags" Target="../tags/tag145.xml"/><Relationship Id="rId20" Type="http://schemas.openxmlformats.org/officeDocument/2006/relationships/tags" Target="../tags/tag149.xml"/><Relationship Id="rId29" Type="http://schemas.openxmlformats.org/officeDocument/2006/relationships/slide" Target="slide3.xml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11" Type="http://schemas.openxmlformats.org/officeDocument/2006/relationships/tags" Target="../tags/tag140.xml"/><Relationship Id="rId24" Type="http://schemas.openxmlformats.org/officeDocument/2006/relationships/slide" Target="slide22.xml"/><Relationship Id="rId5" Type="http://schemas.openxmlformats.org/officeDocument/2006/relationships/tags" Target="../tags/tag134.xml"/><Relationship Id="rId15" Type="http://schemas.openxmlformats.org/officeDocument/2006/relationships/tags" Target="../tags/tag14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139.xml"/><Relationship Id="rId19" Type="http://schemas.openxmlformats.org/officeDocument/2006/relationships/tags" Target="../tags/tag148.xml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tags" Target="../tags/tag14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slide" Target="slide6.xml"/><Relationship Id="rId3" Type="http://schemas.openxmlformats.org/officeDocument/2006/relationships/tags" Target="../tags/tag4.xml"/><Relationship Id="rId21" Type="http://schemas.openxmlformats.org/officeDocument/2006/relationships/slide" Target="slide28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" Target="slide9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" Target="slide3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" Target="slide16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slide" Target="slide19.xml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slide" Target="slide22.xml"/><Relationship Id="rId27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6.png"/><Relationship Id="rId3" Type="http://schemas.openxmlformats.org/officeDocument/2006/relationships/image" Target="../media/image38.png"/><Relationship Id="rId7" Type="http://schemas.openxmlformats.org/officeDocument/2006/relationships/image" Target="../media/image28.png"/><Relationship Id="rId12" Type="http://schemas.openxmlformats.org/officeDocument/2006/relationships/image" Target="../media/image31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11" Type="http://schemas.openxmlformats.org/officeDocument/2006/relationships/image" Target="../media/image30.png"/><Relationship Id="rId5" Type="http://schemas.openxmlformats.org/officeDocument/2006/relationships/image" Target="../media/image26.png"/><Relationship Id="rId15" Type="http://schemas.openxmlformats.org/officeDocument/2006/relationships/image" Target="../media/image44.jpg"/><Relationship Id="rId10" Type="http://schemas.openxmlformats.org/officeDocument/2006/relationships/image" Target="../media/image35.svg"/><Relationship Id="rId4" Type="http://schemas.openxmlformats.org/officeDocument/2006/relationships/image" Target="../media/image39.svg"/><Relationship Id="rId9" Type="http://schemas.openxmlformats.org/officeDocument/2006/relationships/image" Target="../media/image34.png"/><Relationship Id="rId14" Type="http://schemas.openxmlformats.org/officeDocument/2006/relationships/image" Target="../media/image37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7.svg"/><Relationship Id="rId3" Type="http://schemas.openxmlformats.org/officeDocument/2006/relationships/image" Target="../media/image41.svg"/><Relationship Id="rId7" Type="http://schemas.openxmlformats.org/officeDocument/2006/relationships/image" Target="../media/image35.svg"/><Relationship Id="rId12" Type="http://schemas.openxmlformats.org/officeDocument/2006/relationships/image" Target="../media/image3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11" Type="http://schemas.openxmlformats.org/officeDocument/2006/relationships/image" Target="../media/image31.svg"/><Relationship Id="rId5" Type="http://schemas.openxmlformats.org/officeDocument/2006/relationships/image" Target="../media/image43.svg"/><Relationship Id="rId15" Type="http://schemas.openxmlformats.org/officeDocument/2006/relationships/image" Target="../media/image27.svg"/><Relationship Id="rId10" Type="http://schemas.openxmlformats.org/officeDocument/2006/relationships/image" Target="../media/image30.png"/><Relationship Id="rId4" Type="http://schemas.openxmlformats.org/officeDocument/2006/relationships/image" Target="../media/image42.png"/><Relationship Id="rId9" Type="http://schemas.openxmlformats.org/officeDocument/2006/relationships/image" Target="../media/image29.svg"/><Relationship Id="rId1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tags" Target="../tags/tag162.xml"/><Relationship Id="rId18" Type="http://schemas.openxmlformats.org/officeDocument/2006/relationships/tags" Target="../tags/tag167.xml"/><Relationship Id="rId26" Type="http://schemas.openxmlformats.org/officeDocument/2006/relationships/slide" Target="slide16.xml"/><Relationship Id="rId3" Type="http://schemas.openxmlformats.org/officeDocument/2006/relationships/tags" Target="../tags/tag15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56.xml"/><Relationship Id="rId12" Type="http://schemas.openxmlformats.org/officeDocument/2006/relationships/tags" Target="../tags/tag161.xml"/><Relationship Id="rId17" Type="http://schemas.openxmlformats.org/officeDocument/2006/relationships/tags" Target="../tags/tag166.xml"/><Relationship Id="rId25" Type="http://schemas.openxmlformats.org/officeDocument/2006/relationships/slide" Target="slide19.xml"/><Relationship Id="rId2" Type="http://schemas.openxmlformats.org/officeDocument/2006/relationships/tags" Target="../tags/tag151.xml"/><Relationship Id="rId16" Type="http://schemas.openxmlformats.org/officeDocument/2006/relationships/tags" Target="../tags/tag165.xml"/><Relationship Id="rId20" Type="http://schemas.openxmlformats.org/officeDocument/2006/relationships/tags" Target="../tags/tag169.xml"/><Relationship Id="rId29" Type="http://schemas.openxmlformats.org/officeDocument/2006/relationships/slide" Target="slide3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tags" Target="../tags/tag160.xml"/><Relationship Id="rId24" Type="http://schemas.openxmlformats.org/officeDocument/2006/relationships/slide" Target="slide22.xml"/><Relationship Id="rId5" Type="http://schemas.openxmlformats.org/officeDocument/2006/relationships/tags" Target="../tags/tag154.xml"/><Relationship Id="rId15" Type="http://schemas.openxmlformats.org/officeDocument/2006/relationships/tags" Target="../tags/tag16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159.xml"/><Relationship Id="rId19" Type="http://schemas.openxmlformats.org/officeDocument/2006/relationships/tags" Target="../tags/tag168.xml"/><Relationship Id="rId4" Type="http://schemas.openxmlformats.org/officeDocument/2006/relationships/tags" Target="../tags/tag153.xml"/><Relationship Id="rId9" Type="http://schemas.openxmlformats.org/officeDocument/2006/relationships/tags" Target="../tags/tag158.xml"/><Relationship Id="rId14" Type="http://schemas.openxmlformats.org/officeDocument/2006/relationships/tags" Target="../tags/tag16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4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7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29.svg"/><Relationship Id="rId9" Type="http://schemas.openxmlformats.org/officeDocument/2006/relationships/image" Target="../media/image33.sv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13" Type="http://schemas.openxmlformats.org/officeDocument/2006/relationships/tags" Target="../tags/tag182.xml"/><Relationship Id="rId18" Type="http://schemas.openxmlformats.org/officeDocument/2006/relationships/tags" Target="../tags/tag187.xml"/><Relationship Id="rId26" Type="http://schemas.openxmlformats.org/officeDocument/2006/relationships/slide" Target="slide16.xml"/><Relationship Id="rId3" Type="http://schemas.openxmlformats.org/officeDocument/2006/relationships/tags" Target="../tags/tag17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76.xml"/><Relationship Id="rId12" Type="http://schemas.openxmlformats.org/officeDocument/2006/relationships/tags" Target="../tags/tag181.xml"/><Relationship Id="rId17" Type="http://schemas.openxmlformats.org/officeDocument/2006/relationships/tags" Target="../tags/tag186.xml"/><Relationship Id="rId25" Type="http://schemas.openxmlformats.org/officeDocument/2006/relationships/slide" Target="slide19.xml"/><Relationship Id="rId2" Type="http://schemas.openxmlformats.org/officeDocument/2006/relationships/tags" Target="../tags/tag171.xml"/><Relationship Id="rId16" Type="http://schemas.openxmlformats.org/officeDocument/2006/relationships/tags" Target="../tags/tag185.xml"/><Relationship Id="rId20" Type="http://schemas.openxmlformats.org/officeDocument/2006/relationships/tags" Target="../tags/tag189.xml"/><Relationship Id="rId29" Type="http://schemas.openxmlformats.org/officeDocument/2006/relationships/slide" Target="slide3.xml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11" Type="http://schemas.openxmlformats.org/officeDocument/2006/relationships/tags" Target="../tags/tag180.xml"/><Relationship Id="rId24" Type="http://schemas.openxmlformats.org/officeDocument/2006/relationships/slide" Target="slide22.xml"/><Relationship Id="rId5" Type="http://schemas.openxmlformats.org/officeDocument/2006/relationships/tags" Target="../tags/tag174.xml"/><Relationship Id="rId15" Type="http://schemas.openxmlformats.org/officeDocument/2006/relationships/tags" Target="../tags/tag18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179.xml"/><Relationship Id="rId19" Type="http://schemas.openxmlformats.org/officeDocument/2006/relationships/tags" Target="../tags/tag188.xml"/><Relationship Id="rId4" Type="http://schemas.openxmlformats.org/officeDocument/2006/relationships/tags" Target="../tags/tag173.xml"/><Relationship Id="rId9" Type="http://schemas.openxmlformats.org/officeDocument/2006/relationships/tags" Target="../tags/tag178.xml"/><Relationship Id="rId14" Type="http://schemas.openxmlformats.org/officeDocument/2006/relationships/tags" Target="../tags/tag18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3.svg"/><Relationship Id="rId3" Type="http://schemas.openxmlformats.org/officeDocument/2006/relationships/image" Target="../media/image41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17" Type="http://schemas.openxmlformats.org/officeDocument/2006/relationships/image" Target="../media/image29.svg"/><Relationship Id="rId2" Type="http://schemas.openxmlformats.org/officeDocument/2006/relationships/image" Target="../media/image40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11" Type="http://schemas.openxmlformats.org/officeDocument/2006/relationships/image" Target="../media/image37.svg"/><Relationship Id="rId5" Type="http://schemas.openxmlformats.org/officeDocument/2006/relationships/image" Target="../media/image43.svg"/><Relationship Id="rId15" Type="http://schemas.openxmlformats.org/officeDocument/2006/relationships/image" Target="../media/image35.svg"/><Relationship Id="rId10" Type="http://schemas.openxmlformats.org/officeDocument/2006/relationships/image" Target="../media/image36.png"/><Relationship Id="rId4" Type="http://schemas.openxmlformats.org/officeDocument/2006/relationships/image" Target="../media/image42.png"/><Relationship Id="rId9" Type="http://schemas.openxmlformats.org/officeDocument/2006/relationships/image" Target="../media/image31.svg"/><Relationship Id="rId1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26" Type="http://schemas.openxmlformats.org/officeDocument/2006/relationships/slide" Target="slide16.xml"/><Relationship Id="rId3" Type="http://schemas.openxmlformats.org/officeDocument/2006/relationships/tags" Target="../tags/tag2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5" Type="http://schemas.openxmlformats.org/officeDocument/2006/relationships/slide" Target="slide19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tags" Target="../tags/tag39.xml"/><Relationship Id="rId29" Type="http://schemas.openxmlformats.org/officeDocument/2006/relationships/slide" Target="slide3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24" Type="http://schemas.openxmlformats.org/officeDocument/2006/relationships/slide" Target="slide22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29.xml"/><Relationship Id="rId19" Type="http://schemas.openxmlformats.org/officeDocument/2006/relationships/tags" Target="../tags/tag38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197.xml"/><Relationship Id="rId13" Type="http://schemas.openxmlformats.org/officeDocument/2006/relationships/tags" Target="../tags/tag202.xml"/><Relationship Id="rId18" Type="http://schemas.openxmlformats.org/officeDocument/2006/relationships/tags" Target="../tags/tag207.xml"/><Relationship Id="rId26" Type="http://schemas.openxmlformats.org/officeDocument/2006/relationships/slide" Target="slide16.xml"/><Relationship Id="rId3" Type="http://schemas.openxmlformats.org/officeDocument/2006/relationships/tags" Target="../tags/tag19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96.xml"/><Relationship Id="rId12" Type="http://schemas.openxmlformats.org/officeDocument/2006/relationships/tags" Target="../tags/tag201.xml"/><Relationship Id="rId17" Type="http://schemas.openxmlformats.org/officeDocument/2006/relationships/tags" Target="../tags/tag206.xml"/><Relationship Id="rId25" Type="http://schemas.openxmlformats.org/officeDocument/2006/relationships/slide" Target="slide19.xml"/><Relationship Id="rId2" Type="http://schemas.openxmlformats.org/officeDocument/2006/relationships/tags" Target="../tags/tag191.xml"/><Relationship Id="rId16" Type="http://schemas.openxmlformats.org/officeDocument/2006/relationships/tags" Target="../tags/tag205.xml"/><Relationship Id="rId20" Type="http://schemas.openxmlformats.org/officeDocument/2006/relationships/tags" Target="../tags/tag209.xml"/><Relationship Id="rId29" Type="http://schemas.openxmlformats.org/officeDocument/2006/relationships/slide" Target="slide3.xml"/><Relationship Id="rId1" Type="http://schemas.openxmlformats.org/officeDocument/2006/relationships/tags" Target="../tags/tag190.xml"/><Relationship Id="rId6" Type="http://schemas.openxmlformats.org/officeDocument/2006/relationships/tags" Target="../tags/tag195.xml"/><Relationship Id="rId11" Type="http://schemas.openxmlformats.org/officeDocument/2006/relationships/tags" Target="../tags/tag200.xml"/><Relationship Id="rId24" Type="http://schemas.openxmlformats.org/officeDocument/2006/relationships/slide" Target="slide22.xml"/><Relationship Id="rId5" Type="http://schemas.openxmlformats.org/officeDocument/2006/relationships/tags" Target="../tags/tag194.xml"/><Relationship Id="rId15" Type="http://schemas.openxmlformats.org/officeDocument/2006/relationships/tags" Target="../tags/tag20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199.xml"/><Relationship Id="rId19" Type="http://schemas.openxmlformats.org/officeDocument/2006/relationships/tags" Target="../tags/tag208.xml"/><Relationship Id="rId4" Type="http://schemas.openxmlformats.org/officeDocument/2006/relationships/tags" Target="../tags/tag193.xml"/><Relationship Id="rId9" Type="http://schemas.openxmlformats.org/officeDocument/2006/relationships/tags" Target="../tags/tag198.xml"/><Relationship Id="rId14" Type="http://schemas.openxmlformats.org/officeDocument/2006/relationships/tags" Target="../tags/tag20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25.svg"/><Relationship Id="rId7" Type="http://schemas.openxmlformats.org/officeDocument/2006/relationships/image" Target="../media/image54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sv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111/exsy.13098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12" Type="http://schemas.openxmlformats.org/officeDocument/2006/relationships/image" Target="../media/image37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svg"/><Relationship Id="rId11" Type="http://schemas.openxmlformats.org/officeDocument/2006/relationships/image" Target="../media/image36.png"/><Relationship Id="rId5" Type="http://schemas.openxmlformats.org/officeDocument/2006/relationships/image" Target="../media/image32.png"/><Relationship Id="rId10" Type="http://schemas.openxmlformats.org/officeDocument/2006/relationships/image" Target="../media/image35.svg"/><Relationship Id="rId4" Type="http://schemas.openxmlformats.org/officeDocument/2006/relationships/image" Target="../media/image27.svg"/><Relationship Id="rId9" Type="http://schemas.openxmlformats.org/officeDocument/2006/relationships/image" Target="../media/image34.png"/><Relationship Id="rId14" Type="http://schemas.openxmlformats.org/officeDocument/2006/relationships/image" Target="../media/image31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1.svg"/><Relationship Id="rId3" Type="http://schemas.openxmlformats.org/officeDocument/2006/relationships/image" Target="../media/image27.svg"/><Relationship Id="rId7" Type="http://schemas.openxmlformats.org/officeDocument/2006/relationships/image" Target="../media/image29.svg"/><Relationship Id="rId12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11" Type="http://schemas.openxmlformats.org/officeDocument/2006/relationships/image" Target="../media/image37.svg"/><Relationship Id="rId5" Type="http://schemas.openxmlformats.org/officeDocument/2006/relationships/image" Target="../media/image33.sv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openxmlformats.org/officeDocument/2006/relationships/image" Target="../media/image35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7" Type="http://schemas.openxmlformats.org/officeDocument/2006/relationships/image" Target="../media/image3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7" Type="http://schemas.openxmlformats.org/officeDocument/2006/relationships/image" Target="../media/image29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jpg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12" Type="http://schemas.openxmlformats.org/officeDocument/2006/relationships/image" Target="../media/image37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svg"/><Relationship Id="rId11" Type="http://schemas.openxmlformats.org/officeDocument/2006/relationships/image" Target="../media/image36.png"/><Relationship Id="rId5" Type="http://schemas.openxmlformats.org/officeDocument/2006/relationships/image" Target="../media/image32.png"/><Relationship Id="rId10" Type="http://schemas.openxmlformats.org/officeDocument/2006/relationships/image" Target="../media/image35.svg"/><Relationship Id="rId4" Type="http://schemas.openxmlformats.org/officeDocument/2006/relationships/image" Target="../media/image27.svg"/><Relationship Id="rId9" Type="http://schemas.openxmlformats.org/officeDocument/2006/relationships/image" Target="../media/image34.png"/><Relationship Id="rId14" Type="http://schemas.openxmlformats.org/officeDocument/2006/relationships/image" Target="../media/image31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18" Type="http://schemas.openxmlformats.org/officeDocument/2006/relationships/tags" Target="../tags/tag57.xml"/><Relationship Id="rId26" Type="http://schemas.openxmlformats.org/officeDocument/2006/relationships/slide" Target="slide16.xml"/><Relationship Id="rId3" Type="http://schemas.openxmlformats.org/officeDocument/2006/relationships/tags" Target="../tags/tag4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17" Type="http://schemas.openxmlformats.org/officeDocument/2006/relationships/tags" Target="../tags/tag56.xml"/><Relationship Id="rId25" Type="http://schemas.openxmlformats.org/officeDocument/2006/relationships/slide" Target="slide19.xml"/><Relationship Id="rId2" Type="http://schemas.openxmlformats.org/officeDocument/2006/relationships/tags" Target="../tags/tag41.xml"/><Relationship Id="rId16" Type="http://schemas.openxmlformats.org/officeDocument/2006/relationships/tags" Target="../tags/tag55.xml"/><Relationship Id="rId20" Type="http://schemas.openxmlformats.org/officeDocument/2006/relationships/tags" Target="../tags/tag59.xml"/><Relationship Id="rId29" Type="http://schemas.openxmlformats.org/officeDocument/2006/relationships/slide" Target="slide3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24" Type="http://schemas.openxmlformats.org/officeDocument/2006/relationships/slide" Target="slide22.xml"/><Relationship Id="rId5" Type="http://schemas.openxmlformats.org/officeDocument/2006/relationships/tags" Target="../tags/tag44.xml"/><Relationship Id="rId15" Type="http://schemas.openxmlformats.org/officeDocument/2006/relationships/tags" Target="../tags/tag5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49.xml"/><Relationship Id="rId19" Type="http://schemas.openxmlformats.org/officeDocument/2006/relationships/tags" Target="../tags/tag58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tags" Target="../tags/tag5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tags" Target="../tags/tag72.xml"/><Relationship Id="rId18" Type="http://schemas.openxmlformats.org/officeDocument/2006/relationships/tags" Target="../tags/tag77.xml"/><Relationship Id="rId26" Type="http://schemas.openxmlformats.org/officeDocument/2006/relationships/slide" Target="slide16.xml"/><Relationship Id="rId3" Type="http://schemas.openxmlformats.org/officeDocument/2006/relationships/tags" Target="../tags/tag6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66.xml"/><Relationship Id="rId12" Type="http://schemas.openxmlformats.org/officeDocument/2006/relationships/tags" Target="../tags/tag71.xml"/><Relationship Id="rId17" Type="http://schemas.openxmlformats.org/officeDocument/2006/relationships/tags" Target="../tags/tag76.xml"/><Relationship Id="rId25" Type="http://schemas.openxmlformats.org/officeDocument/2006/relationships/slide" Target="slide19.xml"/><Relationship Id="rId2" Type="http://schemas.openxmlformats.org/officeDocument/2006/relationships/tags" Target="../tags/tag61.xml"/><Relationship Id="rId16" Type="http://schemas.openxmlformats.org/officeDocument/2006/relationships/tags" Target="../tags/tag75.xml"/><Relationship Id="rId20" Type="http://schemas.openxmlformats.org/officeDocument/2006/relationships/tags" Target="../tags/tag79.xml"/><Relationship Id="rId29" Type="http://schemas.openxmlformats.org/officeDocument/2006/relationships/slide" Target="slide3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24" Type="http://schemas.openxmlformats.org/officeDocument/2006/relationships/slide" Target="slide22.xml"/><Relationship Id="rId5" Type="http://schemas.openxmlformats.org/officeDocument/2006/relationships/tags" Target="../tags/tag64.xml"/><Relationship Id="rId15" Type="http://schemas.openxmlformats.org/officeDocument/2006/relationships/tags" Target="../tags/tag74.xml"/><Relationship Id="rId23" Type="http://schemas.openxmlformats.org/officeDocument/2006/relationships/slide" Target="slide28.xml"/><Relationship Id="rId28" Type="http://schemas.openxmlformats.org/officeDocument/2006/relationships/slide" Target="slide6.xml"/><Relationship Id="rId10" Type="http://schemas.openxmlformats.org/officeDocument/2006/relationships/tags" Target="../tags/tag69.xml"/><Relationship Id="rId19" Type="http://schemas.openxmlformats.org/officeDocument/2006/relationships/tags" Target="../tags/tag78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tags" Target="../tags/tag73.xml"/><Relationship Id="rId22" Type="http://schemas.openxmlformats.org/officeDocument/2006/relationships/slide" Target="slide31.xml"/><Relationship Id="rId27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249AC-DD5A-8375-52AA-7FDEBB2AD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435B8E99-06AF-0BAE-9FB7-CA4F587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 lIns="360000" rIns="360000"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Evaluation of a Taxonomy for Communities of Practice </a:t>
            </a:r>
            <a:br>
              <a:rPr lang="en-US" dirty="0"/>
            </a:br>
            <a:r>
              <a:rPr lang="en-US" dirty="0"/>
              <a:t>in Large-Scaled Agile Software Development by Practitioners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64814DD0-7E3C-5F07-715D-0E5D51663C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373" y="4211796"/>
            <a:ext cx="11431346" cy="355276"/>
          </a:xfrm>
        </p:spPr>
        <p:txBody>
          <a:bodyPr lIns="180000" tIns="54000" rIns="360000" bIns="54000"/>
          <a:lstStyle/>
          <a:p>
            <a:r>
              <a:rPr lang="de-DE" dirty="0"/>
              <a:t>Lilian Irvin</a:t>
            </a:r>
          </a:p>
        </p:txBody>
      </p: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621AB064-648D-875C-4D67-8E0159CE4AB8}"/>
              </a:ext>
            </a:extLst>
          </p:cNvPr>
          <p:cNvSpPr txBox="1">
            <a:spLocks/>
          </p:cNvSpPr>
          <p:nvPr/>
        </p:nvSpPr>
        <p:spPr bwMode="auto">
          <a:xfrm>
            <a:off x="5922819" y="4210928"/>
            <a:ext cx="5941396" cy="3552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54000" rIns="360000" bIns="5400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 dirty="0"/>
              <a:t>14.04.2025, BT Final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218341397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ee4pContent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230172" y="2298245"/>
            <a:ext cx="1689410" cy="30884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tabLst>
                <a:tab pos="266700" algn="l"/>
                <a:tab pos="631825" algn="l"/>
                <a:tab pos="981075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3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406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609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IEEE 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0" dirty="0">
              <a:solidFill>
                <a:schemeClr val="tx1"/>
              </a:solidFill>
              <a:cs typeface="Arial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ACM 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0" dirty="0">
              <a:solidFill>
                <a:schemeClr val="tx1"/>
              </a:solidFill>
              <a:cs typeface="Arial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AIS 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0" dirty="0">
              <a:solidFill>
                <a:schemeClr val="tx1"/>
              </a:solidFill>
              <a:cs typeface="Arial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Science Direct (SD) </a:t>
            </a: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b="0" dirty="0">
              <a:solidFill>
                <a:schemeClr val="tx1"/>
              </a:solidFill>
              <a:cs typeface="Arial" pitchFamily="34" charset="0"/>
            </a:endParaRPr>
          </a:p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Web of Science (WoS)</a:t>
            </a:r>
            <a:endParaRPr lang="en-US" b="0" dirty="0"/>
          </a:p>
        </p:txBody>
      </p:sp>
      <p:sp>
        <p:nvSpPr>
          <p:cNvPr id="84" name="ee4pContent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92503" y="2298245"/>
            <a:ext cx="1579592" cy="30884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tabLst>
                <a:tab pos="266700" algn="l"/>
                <a:tab pos="631825" algn="l"/>
                <a:tab pos="981075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3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406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609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“taxonomy”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AND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b="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"evaluation”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AND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("software engineering”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b="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OR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b="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"information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0" dirty="0">
                <a:solidFill>
                  <a:schemeClr val="tx1"/>
                </a:solidFill>
                <a:cs typeface="Arial" pitchFamily="34" charset="0"/>
              </a:rPr>
              <a:t>systems")</a:t>
            </a:r>
            <a:endParaRPr lang="en-US" b="0" dirty="0"/>
          </a:p>
        </p:txBody>
      </p:sp>
      <p:sp>
        <p:nvSpPr>
          <p:cNvPr id="83" name="ee4pContent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5016" y="2298245"/>
            <a:ext cx="1590386" cy="30884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tabLst>
                <a:tab pos="266700" algn="l"/>
                <a:tab pos="631825" algn="l"/>
                <a:tab pos="981075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3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406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609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eaLnBrk="0" hangingPunct="0">
              <a:spcAft>
                <a:spcPct val="0"/>
              </a:spcAft>
              <a:buClrTx/>
              <a:buNone/>
              <a:tabLst/>
            </a:pPr>
            <a:r>
              <a:rPr lang="en-US" dirty="0"/>
              <a:t>Total Number of Results Found: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None/>
              <a:tabLst/>
            </a:pPr>
            <a:r>
              <a:rPr lang="en-US" b="1" dirty="0"/>
              <a:t> 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None/>
              <a:tabLst/>
            </a:pPr>
            <a:r>
              <a:rPr lang="en-US" sz="3600" b="1" dirty="0"/>
              <a:t>131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None/>
              <a:tabLst/>
            </a:pPr>
            <a:endParaRPr lang="en-US" b="1" dirty="0"/>
          </a:p>
        </p:txBody>
      </p:sp>
      <p:sp>
        <p:nvSpPr>
          <p:cNvPr id="82" name="ee4pContent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08323" y="2298245"/>
            <a:ext cx="3167849" cy="30884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tabLst>
                <a:tab pos="266700" algn="l"/>
                <a:tab pos="631825" algn="l"/>
                <a:tab pos="981075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3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406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609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r>
              <a:rPr lang="en-US" dirty="0"/>
              <a:t>Total Number of Remaining Results: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endParaRPr lang="en-US" b="1" dirty="0"/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r>
              <a:rPr lang="en-US" sz="3600" b="1" dirty="0"/>
              <a:t>15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endParaRPr lang="en-US" b="1" dirty="0"/>
          </a:p>
        </p:txBody>
      </p:sp>
      <p:sp>
        <p:nvSpPr>
          <p:cNvPr id="85" name="ee4pContent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549093" y="2304557"/>
            <a:ext cx="1962586" cy="308210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tabLst>
                <a:tab pos="266700" algn="l"/>
                <a:tab pos="631825" algn="l"/>
                <a:tab pos="981075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3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406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609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r>
              <a:rPr lang="en-US" dirty="0"/>
              <a:t>Total Number of Final Results: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endParaRPr lang="en-US" b="1" dirty="0"/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r>
              <a:rPr lang="en-US" sz="3600" b="1" dirty="0"/>
              <a:t>20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endParaRPr lang="en-US" b="1" dirty="0"/>
          </a:p>
        </p:txBody>
      </p:sp>
      <p:sp>
        <p:nvSpPr>
          <p:cNvPr id="17" name="ee4pHeader1">
            <a:extLst>
              <a:ext uri="{FF2B5EF4-FFF2-40B4-BE49-F238E27FC236}">
                <a16:creationId xmlns:a16="http://schemas.microsoft.com/office/drawing/2014/main" id="{8CE3855B-BB3C-448E-9005-D2340176B695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1230172" y="1428535"/>
            <a:ext cx="1834186" cy="792227"/>
          </a:xfrm>
          <a:prstGeom prst="homePlate">
            <a:avLst>
              <a:gd name="adj" fmla="val 19554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1. Database Selection</a:t>
            </a:r>
          </a:p>
        </p:txBody>
      </p:sp>
      <p:sp>
        <p:nvSpPr>
          <p:cNvPr id="21" name="ee4pHeader2">
            <a:extLst>
              <a:ext uri="{FF2B5EF4-FFF2-40B4-BE49-F238E27FC236}">
                <a16:creationId xmlns:a16="http://schemas.microsoft.com/office/drawing/2014/main" id="{D879B3C5-C58B-40C5-A948-BCD134A7C610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2972643" y="1428535"/>
            <a:ext cx="1757919" cy="792227"/>
          </a:xfrm>
          <a:prstGeom prst="chevron">
            <a:avLst>
              <a:gd name="adj" fmla="val 1944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2. Search Phrase Selection</a:t>
            </a:r>
          </a:p>
        </p:txBody>
      </p:sp>
      <p:sp>
        <p:nvSpPr>
          <p:cNvPr id="20" name="ee4pHeader2">
            <a:extLst>
              <a:ext uri="{FF2B5EF4-FFF2-40B4-BE49-F238E27FC236}">
                <a16:creationId xmlns:a16="http://schemas.microsoft.com/office/drawing/2014/main" id="{B9635B29-22C9-426A-A809-481AE0BD7E81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4638847" y="1428535"/>
            <a:ext cx="1757919" cy="792227"/>
          </a:xfrm>
          <a:prstGeom prst="chevron">
            <a:avLst>
              <a:gd name="adj" fmla="val 1944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Literature Search</a:t>
            </a:r>
          </a:p>
        </p:txBody>
      </p:sp>
      <p:sp>
        <p:nvSpPr>
          <p:cNvPr id="19" name="ee4pHeader2">
            <a:extLst>
              <a:ext uri="{FF2B5EF4-FFF2-40B4-BE49-F238E27FC236}">
                <a16:creationId xmlns:a16="http://schemas.microsoft.com/office/drawing/2014/main" id="{8269C356-D113-4B99-B5DA-9884AF8F185E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6305051" y="1428535"/>
            <a:ext cx="3334789" cy="792227"/>
          </a:xfrm>
          <a:prstGeom prst="chevron">
            <a:avLst>
              <a:gd name="adj" fmla="val 1944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Literature screening and filtering*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9897CC-8B23-F6AE-A425-AF6D7F4AB455}"/>
              </a:ext>
            </a:extLst>
          </p:cNvPr>
          <p:cNvSpPr txBox="1"/>
          <p:nvPr/>
        </p:nvSpPr>
        <p:spPr>
          <a:xfrm>
            <a:off x="1703512" y="5456257"/>
            <a:ext cx="856895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* Filtering for relevant literature, e.g. removing duplicates, removing literature with irrelevant content for this research </a:t>
            </a:r>
          </a:p>
        </p:txBody>
      </p:sp>
      <p:sp>
        <p:nvSpPr>
          <p:cNvPr id="4" name="ee4pHeader2">
            <a:extLst>
              <a:ext uri="{FF2B5EF4-FFF2-40B4-BE49-F238E27FC236}">
                <a16:creationId xmlns:a16="http://schemas.microsoft.com/office/drawing/2014/main" id="{4CAA3611-2A9A-660F-31AF-D2316C9A22F8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9548124" y="1428534"/>
            <a:ext cx="2129525" cy="792227"/>
          </a:xfrm>
          <a:prstGeom prst="chevron">
            <a:avLst>
              <a:gd name="adj" fmla="val 1944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Forward and Backward Search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90FC6A-CD15-4B38-1395-406930BECB3B}"/>
              </a:ext>
            </a:extLst>
          </p:cNvPr>
          <p:cNvSpPr/>
          <p:nvPr/>
        </p:nvSpPr>
        <p:spPr bwMode="auto">
          <a:xfrm rot="16200000">
            <a:off x="-704793" y="3554421"/>
            <a:ext cx="3088417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Results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DF783-DC92-539A-878C-49751518CAA7}"/>
              </a:ext>
            </a:extLst>
          </p:cNvPr>
          <p:cNvSpPr/>
          <p:nvPr/>
        </p:nvSpPr>
        <p:spPr bwMode="auto">
          <a:xfrm rot="16200000">
            <a:off x="440846" y="1534303"/>
            <a:ext cx="792227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Steps</a:t>
            </a:r>
          </a:p>
        </p:txBody>
      </p:sp>
      <p:sp>
        <p:nvSpPr>
          <p:cNvPr id="7" name="Rechteck 14">
            <a:extLst>
              <a:ext uri="{FF2B5EF4-FFF2-40B4-BE49-F238E27FC236}">
                <a16:creationId xmlns:a16="http://schemas.microsoft.com/office/drawing/2014/main" id="{9CE2A666-ABB3-0F37-6C82-CD418ED9F5ED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6449558" y="4067291"/>
            <a:ext cx="913799" cy="8214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0" hangingPunct="0"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Information on taxonomy evaluation in general ***</a:t>
            </a:r>
          </a:p>
        </p:txBody>
      </p:sp>
      <p:sp>
        <p:nvSpPr>
          <p:cNvPr id="8" name="Rechteck 14">
            <a:extLst>
              <a:ext uri="{FF2B5EF4-FFF2-40B4-BE49-F238E27FC236}">
                <a16:creationId xmlns:a16="http://schemas.microsoft.com/office/drawing/2014/main" id="{7827841D-3D81-09BC-FF1F-6CBF5F600FB4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6449558" y="4882944"/>
            <a:ext cx="913799" cy="420053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lIns="90000" tIns="46800" rIns="90000" bIns="46800" anchor="ctr"/>
          <a:lstStyle/>
          <a:p>
            <a:pPr algn="ctr" eaLnBrk="0" hangingPunct="0">
              <a:spcAft>
                <a:spcPct val="0"/>
              </a:spcAft>
            </a:pPr>
            <a:r>
              <a:rPr lang="en-US" sz="2800" dirty="0"/>
              <a:t>3</a:t>
            </a:r>
          </a:p>
        </p:txBody>
      </p:sp>
      <p:sp>
        <p:nvSpPr>
          <p:cNvPr id="9" name="Rechteck 14">
            <a:extLst>
              <a:ext uri="{FF2B5EF4-FFF2-40B4-BE49-F238E27FC236}">
                <a16:creationId xmlns:a16="http://schemas.microsoft.com/office/drawing/2014/main" id="{7D79C9C4-E724-1BFC-DE3B-F71301E77553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7466975" y="4067291"/>
            <a:ext cx="913799" cy="8214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0" hangingPunct="0"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Evaluation </a:t>
            </a:r>
          </a:p>
          <a:p>
            <a:pPr algn="ctr" eaLnBrk="0" hangingPunct="0"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by </a:t>
            </a:r>
          </a:p>
          <a:p>
            <a:pPr algn="ctr" eaLnBrk="0" hangingPunct="0"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Interview Method **</a:t>
            </a:r>
          </a:p>
        </p:txBody>
      </p:sp>
      <p:sp>
        <p:nvSpPr>
          <p:cNvPr id="10" name="Rechteck 14">
            <a:extLst>
              <a:ext uri="{FF2B5EF4-FFF2-40B4-BE49-F238E27FC236}">
                <a16:creationId xmlns:a16="http://schemas.microsoft.com/office/drawing/2014/main" id="{C463B852-D178-593A-6C77-826280D7FE68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7466975" y="4882944"/>
            <a:ext cx="913799" cy="420053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lIns="90000" tIns="46800" rIns="90000" bIns="46800" anchor="ctr"/>
          <a:lstStyle/>
          <a:p>
            <a:pPr algn="ctr" eaLnBrk="0" hangingPunct="0">
              <a:spcAft>
                <a:spcPct val="0"/>
              </a:spcAft>
            </a:pPr>
            <a:r>
              <a:rPr lang="en-US" sz="2800" dirty="0"/>
              <a:t>9</a:t>
            </a:r>
          </a:p>
        </p:txBody>
      </p:sp>
      <p:sp>
        <p:nvSpPr>
          <p:cNvPr id="11" name="Rechteck 14">
            <a:extLst>
              <a:ext uri="{FF2B5EF4-FFF2-40B4-BE49-F238E27FC236}">
                <a16:creationId xmlns:a16="http://schemas.microsoft.com/office/drawing/2014/main" id="{5279FB31-835B-BDF7-8551-BC6690D2258D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484392" y="4067291"/>
            <a:ext cx="913799" cy="8214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0" hangingPunct="0"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Evaluation </a:t>
            </a:r>
          </a:p>
          <a:p>
            <a:pPr algn="ctr" eaLnBrk="0" hangingPunct="0"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by </a:t>
            </a:r>
          </a:p>
          <a:p>
            <a:pPr algn="ctr" eaLnBrk="0" hangingPunct="0"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Taxonomy Application **</a:t>
            </a:r>
          </a:p>
        </p:txBody>
      </p:sp>
      <p:sp>
        <p:nvSpPr>
          <p:cNvPr id="12" name="Rechteck 14">
            <a:extLst>
              <a:ext uri="{FF2B5EF4-FFF2-40B4-BE49-F238E27FC236}">
                <a16:creationId xmlns:a16="http://schemas.microsoft.com/office/drawing/2014/main" id="{AED0F1D3-B588-DD9A-AADA-80D7444D3083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8484392" y="4882944"/>
            <a:ext cx="913799" cy="420053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lIns="90000" tIns="46800" rIns="90000" bIns="46800" anchor="ctr"/>
          <a:lstStyle/>
          <a:p>
            <a:pPr algn="ctr" eaLnBrk="0" hangingPunct="0">
              <a:spcAft>
                <a:spcPct val="0"/>
              </a:spcAft>
            </a:pPr>
            <a:r>
              <a:rPr lang="en-US" sz="2800" dirty="0"/>
              <a:t>7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DC1FAC4E-C054-DFF5-90D9-B2D402A14569}"/>
              </a:ext>
            </a:extLst>
          </p:cNvPr>
          <p:cNvCxnSpPr>
            <a:cxnSpLocks/>
            <a:stCxn id="7" idx="0"/>
          </p:cNvCxnSpPr>
          <p:nvPr/>
        </p:nvCxnSpPr>
        <p:spPr bwMode="auto">
          <a:xfrm rot="5400000" flipH="1" flipV="1">
            <a:off x="7317122" y="3463831"/>
            <a:ext cx="192797" cy="1014124"/>
          </a:xfrm>
          <a:prstGeom prst="bentConnector2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689EB7A2-FE02-02D7-762B-89E2760CE984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>
            <a:off x="7920583" y="3874493"/>
            <a:ext cx="1020709" cy="192798"/>
          </a:xfrm>
          <a:prstGeom prst="bentConnector2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4CC28A6-F72A-D1FE-D55B-942853C8ED32}"/>
              </a:ext>
            </a:extLst>
          </p:cNvPr>
          <p:cNvCxnSpPr>
            <a:cxnSpLocks/>
          </p:cNvCxnSpPr>
          <p:nvPr/>
        </p:nvCxnSpPr>
        <p:spPr bwMode="auto">
          <a:xfrm flipV="1">
            <a:off x="7920583" y="3674322"/>
            <a:ext cx="3292" cy="344187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E4B7AED5-6BFF-787E-ACB9-AF4E4AAB05AF}"/>
              </a:ext>
            </a:extLst>
          </p:cNvPr>
          <p:cNvSpPr/>
          <p:nvPr/>
        </p:nvSpPr>
        <p:spPr bwMode="auto">
          <a:xfrm>
            <a:off x="1230172" y="2298244"/>
            <a:ext cx="1739757" cy="30884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49ECD75-C8E6-6041-4FBD-394AE62702F1}"/>
              </a:ext>
            </a:extLst>
          </p:cNvPr>
          <p:cNvSpPr txBox="1"/>
          <p:nvPr/>
        </p:nvSpPr>
        <p:spPr>
          <a:xfrm>
            <a:off x="8941291" y="3171312"/>
            <a:ext cx="100857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41BEFF"/>
                </a:solidFill>
                <a:latin typeface="Arial" pitchFamily="34" charset="0"/>
              </a:rPr>
              <a:t>+ 5 Results</a:t>
            </a:r>
          </a:p>
          <a:p>
            <a:endParaRPr lang="en-US" sz="1200" dirty="0">
              <a:solidFill>
                <a:srgbClr val="41BEFF"/>
              </a:solidFill>
              <a:latin typeface="Arial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783B847-D27E-F3C8-0A6F-2C9784199EA5}"/>
              </a:ext>
            </a:extLst>
          </p:cNvPr>
          <p:cNvCxnSpPr/>
          <p:nvPr/>
        </p:nvCxnSpPr>
        <p:spPr bwMode="auto">
          <a:xfrm>
            <a:off x="9120336" y="3514453"/>
            <a:ext cx="668041" cy="0"/>
          </a:xfrm>
          <a:prstGeom prst="straightConnector1">
            <a:avLst/>
          </a:prstGeom>
          <a:ln w="69850">
            <a:solidFill>
              <a:srgbClr val="41BEFF">
                <a:alpha val="50000"/>
              </a:srgb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2262D1A7-6513-C809-0D76-4220649B6F6B}"/>
              </a:ext>
            </a:extLst>
          </p:cNvPr>
          <p:cNvGraphicFramePr>
            <a:graphicFrameLocks noGrp="1"/>
          </p:cNvGraphicFramePr>
          <p:nvPr/>
        </p:nvGraphicFramePr>
        <p:xfrm>
          <a:off x="4746644" y="4011946"/>
          <a:ext cx="1349356" cy="12828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01284">
                  <a:extLst>
                    <a:ext uri="{9D8B030D-6E8A-4147-A177-3AD203B41FA5}">
                      <a16:colId xmlns:a16="http://schemas.microsoft.com/office/drawing/2014/main" val="142895295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908761528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r>
                        <a:rPr lang="en-US" sz="1200" b="0" dirty="0"/>
                        <a:t>Database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A4A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/>
                        <a:t>Results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A4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191313"/>
                  </a:ext>
                </a:extLst>
              </a:tr>
              <a:tr h="193036">
                <a:tc>
                  <a:txBody>
                    <a:bodyPr/>
                    <a:lstStyle/>
                    <a:p>
                      <a:r>
                        <a:rPr lang="en-US" sz="1400" dirty="0"/>
                        <a:t>IEEE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21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727734"/>
                  </a:ext>
                </a:extLst>
              </a:tr>
              <a:tr h="193036">
                <a:tc>
                  <a:txBody>
                    <a:bodyPr/>
                    <a:lstStyle/>
                    <a:p>
                      <a:r>
                        <a:rPr lang="en-US" sz="1400" dirty="0"/>
                        <a:t>ACM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17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9350391"/>
                  </a:ext>
                </a:extLst>
              </a:tr>
              <a:tr h="193036">
                <a:tc>
                  <a:txBody>
                    <a:bodyPr/>
                    <a:lstStyle/>
                    <a:p>
                      <a:r>
                        <a:rPr lang="en-US" sz="1400" dirty="0"/>
                        <a:t>AIS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29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075807"/>
                  </a:ext>
                </a:extLst>
              </a:tr>
              <a:tr h="193036">
                <a:tc>
                  <a:txBody>
                    <a:bodyPr/>
                    <a:lstStyle/>
                    <a:p>
                      <a:r>
                        <a:rPr lang="en-US" sz="1400" dirty="0"/>
                        <a:t>SD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55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7974407"/>
                  </a:ext>
                </a:extLst>
              </a:tr>
              <a:tr h="193036">
                <a:tc>
                  <a:txBody>
                    <a:bodyPr/>
                    <a:lstStyle/>
                    <a:p>
                      <a:r>
                        <a:rPr lang="en-US" sz="1400" dirty="0"/>
                        <a:t>WoS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9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437272"/>
                  </a:ext>
                </a:extLst>
              </a:tr>
            </a:tbl>
          </a:graphicData>
        </a:graphic>
      </p:graphicFrame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D11AA04-3645-B2B3-E8B6-142C3B4A7C4A}"/>
              </a:ext>
            </a:extLst>
          </p:cNvPr>
          <p:cNvCxnSpPr>
            <a:cxnSpLocks/>
          </p:cNvCxnSpPr>
          <p:nvPr/>
        </p:nvCxnSpPr>
        <p:spPr bwMode="auto">
          <a:xfrm flipV="1">
            <a:off x="5444636" y="3626705"/>
            <a:ext cx="3292" cy="344187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8809573-0ADD-EAD1-B815-3041CD505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42" y="188640"/>
            <a:ext cx="10586099" cy="778312"/>
          </a:xfrm>
        </p:spPr>
        <p:txBody>
          <a:bodyPr/>
          <a:lstStyle/>
          <a:p>
            <a:r>
              <a:rPr lang="en-US" dirty="0"/>
              <a:t>Overview – Literature Search for the Development of an Evaluation Concept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BF1617-DC09-F20A-16C5-037228640B0C}"/>
              </a:ext>
            </a:extLst>
          </p:cNvPr>
          <p:cNvSpPr txBox="1"/>
          <p:nvPr/>
        </p:nvSpPr>
        <p:spPr>
          <a:xfrm>
            <a:off x="1703512" y="5637237"/>
            <a:ext cx="856895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** Some did both, the interview method and the taxonomy application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46A958-DBD7-7215-6B09-D857B5FF3449}"/>
              </a:ext>
            </a:extLst>
          </p:cNvPr>
          <p:cNvSpPr txBox="1"/>
          <p:nvPr/>
        </p:nvSpPr>
        <p:spPr>
          <a:xfrm>
            <a:off x="1703512" y="5824871"/>
            <a:ext cx="856895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</a:rPr>
              <a:t>*** e.g.: a structured overview of how taxonomies are evaluated in information systems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9999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C6E94-CEBD-B32A-5F94-D20389650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ee4pContent1">
            <a:extLst>
              <a:ext uri="{FF2B5EF4-FFF2-40B4-BE49-F238E27FC236}">
                <a16:creationId xmlns:a16="http://schemas.microsoft.com/office/drawing/2014/main" id="{E47B3A7F-4082-3398-B753-17DC6CB61F2F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88879" y="2298245"/>
            <a:ext cx="435978" cy="393906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tabLst>
                <a:tab pos="266700" algn="l"/>
                <a:tab pos="631825" algn="l"/>
                <a:tab pos="981075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3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406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609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b="0" dirty="0"/>
              <a:t>…</a:t>
            </a:r>
          </a:p>
        </p:txBody>
      </p:sp>
      <p:sp>
        <p:nvSpPr>
          <p:cNvPr id="85" name="ee4pContent5">
            <a:extLst>
              <a:ext uri="{FF2B5EF4-FFF2-40B4-BE49-F238E27FC236}">
                <a16:creationId xmlns:a16="http://schemas.microsoft.com/office/drawing/2014/main" id="{54CC713B-64AA-0944-407F-ECA3995AA7DD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63188" y="2298245"/>
            <a:ext cx="2344580" cy="393906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tabLst>
                <a:tab pos="266700" algn="l"/>
                <a:tab pos="631825" algn="l"/>
                <a:tab pos="981075" algn="l"/>
              </a:tabLs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3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406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609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8128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5pPr>
            <a:lvl6pPr marL="12700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6pPr>
            <a:lvl7pPr marL="17272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7pPr>
            <a:lvl8pPr marL="21844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8pPr>
            <a:lvl9pPr marL="2641600" indent="-203200" algn="l" rtl="0" eaLnBrk="1" fontAlgn="base" hangingPunct="1">
              <a:spcBef>
                <a:spcPct val="0"/>
              </a:spcBef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Char char="§"/>
              <a:tabLst>
                <a:tab pos="266700" algn="l"/>
                <a:tab pos="631825" algn="l"/>
                <a:tab pos="981075" algn="l"/>
              </a:tabLst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r>
              <a:rPr lang="en-US" dirty="0"/>
              <a:t>Total Number of Results: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endParaRPr lang="en-US" sz="400" b="1" dirty="0"/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r>
              <a:rPr lang="en-US" sz="3600" b="1" dirty="0"/>
              <a:t>20</a:t>
            </a:r>
          </a:p>
          <a:p>
            <a:pPr marL="0" lvl="1" indent="0" algn="ctr" eaLnBrk="0" hangingPunct="0">
              <a:spcAft>
                <a:spcPct val="0"/>
              </a:spcAft>
              <a:buClrTx/>
              <a:buSzPct val="100000"/>
              <a:buNone/>
              <a:tabLst/>
            </a:pPr>
            <a:endParaRPr lang="en-US" b="1" dirty="0"/>
          </a:p>
        </p:txBody>
      </p:sp>
      <p:sp>
        <p:nvSpPr>
          <p:cNvPr id="17" name="ee4pHeader1">
            <a:extLst>
              <a:ext uri="{FF2B5EF4-FFF2-40B4-BE49-F238E27FC236}">
                <a16:creationId xmlns:a16="http://schemas.microsoft.com/office/drawing/2014/main" id="{34FEB2C0-FD25-2AD1-69F7-F80DB414AD94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1188879" y="1428535"/>
            <a:ext cx="585724" cy="792227"/>
          </a:xfrm>
          <a:prstGeom prst="homePlate">
            <a:avLst>
              <a:gd name="adj" fmla="val 25769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…</a:t>
            </a:r>
          </a:p>
        </p:txBody>
      </p:sp>
      <p:sp>
        <p:nvSpPr>
          <p:cNvPr id="4" name="ee4pHeader2">
            <a:extLst>
              <a:ext uri="{FF2B5EF4-FFF2-40B4-BE49-F238E27FC236}">
                <a16:creationId xmlns:a16="http://schemas.microsoft.com/office/drawing/2014/main" id="{FD9682DE-A2BE-9A89-7892-9A55DC30C4B6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1662219" y="1428534"/>
            <a:ext cx="2489565" cy="792227"/>
          </a:xfrm>
          <a:prstGeom prst="chevron">
            <a:avLst>
              <a:gd name="adj" fmla="val 1944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Final Search Results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A57C00-8A95-4C5B-3DF4-5F95B2070F10}"/>
              </a:ext>
            </a:extLst>
          </p:cNvPr>
          <p:cNvSpPr/>
          <p:nvPr/>
        </p:nvSpPr>
        <p:spPr bwMode="auto">
          <a:xfrm rot="16200000">
            <a:off x="-1130119" y="3979747"/>
            <a:ext cx="3939069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Results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D14156-CD81-B20E-4840-56375531A6D6}"/>
              </a:ext>
            </a:extLst>
          </p:cNvPr>
          <p:cNvSpPr/>
          <p:nvPr/>
        </p:nvSpPr>
        <p:spPr bwMode="auto">
          <a:xfrm rot="16200000">
            <a:off x="440846" y="1534303"/>
            <a:ext cx="792227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Steps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D1FF871-0D27-F7F4-AC58-53A12F5B382C}"/>
              </a:ext>
            </a:extLst>
          </p:cNvPr>
          <p:cNvSpPr/>
          <p:nvPr/>
        </p:nvSpPr>
        <p:spPr bwMode="auto">
          <a:xfrm>
            <a:off x="1188879" y="2298244"/>
            <a:ext cx="1739757" cy="30884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DF1157-E85D-2EA9-4A37-29EC42397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42" y="188640"/>
            <a:ext cx="10586099" cy="778312"/>
          </a:xfrm>
        </p:spPr>
        <p:txBody>
          <a:bodyPr/>
          <a:lstStyle/>
          <a:p>
            <a:r>
              <a:rPr lang="en-US" dirty="0"/>
              <a:t>Overview – Literature Search for the Development of an Evaluation Method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E2DBC2AC-4318-2FB0-4C66-36E754E63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052232"/>
              </p:ext>
            </p:extLst>
          </p:nvPr>
        </p:nvGraphicFramePr>
        <p:xfrm>
          <a:off x="1774603" y="3840184"/>
          <a:ext cx="2094015" cy="22682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41151">
                  <a:extLst>
                    <a:ext uri="{9D8B030D-6E8A-4147-A177-3AD203B41FA5}">
                      <a16:colId xmlns:a16="http://schemas.microsoft.com/office/drawing/2014/main" val="1428952953"/>
                    </a:ext>
                  </a:extLst>
                </a:gridCol>
                <a:gridCol w="1052864">
                  <a:extLst>
                    <a:ext uri="{9D8B030D-6E8A-4147-A177-3AD203B41FA5}">
                      <a16:colId xmlns:a16="http://schemas.microsoft.com/office/drawing/2014/main" val="3908761528"/>
                    </a:ext>
                  </a:extLst>
                </a:gridCol>
              </a:tblGrid>
              <a:tr h="519520">
                <a:tc>
                  <a:txBody>
                    <a:bodyPr/>
                    <a:lstStyle/>
                    <a:p>
                      <a:r>
                        <a:rPr lang="en-US" sz="1200" b="0" dirty="0"/>
                        <a:t>Input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A4A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/>
                        <a:t>% of Literature Found</a:t>
                      </a:r>
                    </a:p>
                  </a:txBody>
                  <a:tcPr marL="18000" marR="18000"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A4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191313"/>
                  </a:ext>
                </a:extLst>
              </a:tr>
              <a:tr h="399932">
                <a:tc>
                  <a:txBody>
                    <a:bodyPr/>
                    <a:lstStyle/>
                    <a:p>
                      <a:r>
                        <a:rPr lang="en-US" sz="1200" dirty="0"/>
                        <a:t>General Information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40%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727734"/>
                  </a:ext>
                </a:extLst>
              </a:tr>
              <a:tr h="533464">
                <a:tc>
                  <a:txBody>
                    <a:bodyPr/>
                    <a:lstStyle/>
                    <a:p>
                      <a:r>
                        <a:rPr lang="en-US" sz="1200" dirty="0"/>
                        <a:t>Interviews &amp; Practical Application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/>
                        <a:t>35%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9350391"/>
                  </a:ext>
                </a:extLst>
              </a:tr>
              <a:tr h="266732">
                <a:tc>
                  <a:txBody>
                    <a:bodyPr/>
                    <a:lstStyle/>
                    <a:p>
                      <a:r>
                        <a:rPr lang="en-US" sz="1200" dirty="0"/>
                        <a:t>Interviews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/>
                        <a:t>10%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075807"/>
                  </a:ext>
                </a:extLst>
              </a:tr>
              <a:tr h="266732">
                <a:tc>
                  <a:txBody>
                    <a:bodyPr/>
                    <a:lstStyle/>
                    <a:p>
                      <a:r>
                        <a:rPr lang="en-US" sz="1200" dirty="0"/>
                        <a:t>Survey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/>
                        <a:t>5%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7974407"/>
                  </a:ext>
                </a:extLst>
              </a:tr>
              <a:tr h="266732">
                <a:tc>
                  <a:txBody>
                    <a:bodyPr/>
                    <a:lstStyle/>
                    <a:p>
                      <a:r>
                        <a:rPr lang="en-US" sz="1200" dirty="0"/>
                        <a:t>Other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10%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437272"/>
                  </a:ext>
                </a:extLst>
              </a:tr>
            </a:tbl>
          </a:graphicData>
        </a:graphic>
      </p:graphicFrame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01D2582-A32E-562A-917D-F00B48FFBEE8}"/>
              </a:ext>
            </a:extLst>
          </p:cNvPr>
          <p:cNvCxnSpPr>
            <a:cxnSpLocks/>
            <a:stCxn id="23" idx="0"/>
          </p:cNvCxnSpPr>
          <p:nvPr/>
        </p:nvCxnSpPr>
        <p:spPr bwMode="auto">
          <a:xfrm flipV="1">
            <a:off x="2821610" y="3429000"/>
            <a:ext cx="0" cy="411184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B911FD9-AF2E-23CA-CECD-ABD44CCFFBA3}"/>
              </a:ext>
            </a:extLst>
          </p:cNvPr>
          <p:cNvGrpSpPr/>
          <p:nvPr/>
        </p:nvGrpSpPr>
        <p:grpSpPr>
          <a:xfrm>
            <a:off x="4738496" y="2298245"/>
            <a:ext cx="2863890" cy="3939069"/>
            <a:chOff x="4384238" y="2307835"/>
            <a:chExt cx="2863890" cy="3641445"/>
          </a:xfrm>
        </p:grpSpPr>
        <p:sp>
          <p:nvSpPr>
            <p:cNvPr id="33" name="ee4pContent1">
              <a:extLst>
                <a:ext uri="{FF2B5EF4-FFF2-40B4-BE49-F238E27FC236}">
                  <a16:creationId xmlns:a16="http://schemas.microsoft.com/office/drawing/2014/main" id="{CBDB901B-DC4F-1024-A3E1-EB7A3F1AE0D9}"/>
                </a:ext>
              </a:extLst>
            </p:cNvPr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4384238" y="2307835"/>
              <a:ext cx="2863890" cy="3641445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72000" tIns="72000" rIns="72000" bIns="72000" numCol="1" anchor="t" anchorCtr="0" compatLnSpc="1">
              <a:prstTxWarp prst="textNoShape">
                <a:avLst/>
              </a:prstTxWarp>
              <a:noAutofit/>
            </a:bodyPr>
            <a:lstStyle>
              <a:lvl1pPr algn="l" rtl="0" eaLnBrk="1" fontAlgn="base" hangingPunct="1">
                <a:spcBef>
                  <a:spcPct val="30000"/>
                </a:spcBef>
                <a:spcAft>
                  <a:spcPct val="20000"/>
                </a:spcAft>
                <a:buClr>
                  <a:schemeClr val="accent2"/>
                </a:buClr>
                <a:buFont typeface="Wingdings" pitchFamily="2" charset="2"/>
                <a:tabLst>
                  <a:tab pos="266700" algn="l"/>
                  <a:tab pos="631825" algn="l"/>
                  <a:tab pos="981075" algn="l"/>
                </a:tabLst>
                <a:defRPr sz="1600" b="1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32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4064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6096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8128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12700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17272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21844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2641600" indent="-203200" algn="l" rtl="0" eaLnBrk="1" fontAlgn="base" hangingPunct="1">
                <a:spcBef>
                  <a:spcPct val="0"/>
                </a:spcBef>
                <a:spcAft>
                  <a:spcPct val="30000"/>
                </a:spcAft>
                <a:buClr>
                  <a:schemeClr val="accent2"/>
                </a:buClr>
                <a:buFont typeface="Wingdings" pitchFamily="2" charset="2"/>
                <a:buChar char="§"/>
                <a:tabLst>
                  <a:tab pos="266700" algn="l"/>
                  <a:tab pos="631825" algn="l"/>
                  <a:tab pos="981075" algn="l"/>
                </a:tabLst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R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endParaRPr lang="en-US" b="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2ABD3B4-E2B0-D8F8-41C9-39BE832786D6}"/>
                </a:ext>
              </a:extLst>
            </p:cNvPr>
            <p:cNvSpPr/>
            <p:nvPr/>
          </p:nvSpPr>
          <p:spPr bwMode="auto">
            <a:xfrm>
              <a:off x="4541994" y="2442260"/>
              <a:ext cx="2540679" cy="72008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DE" sz="1400" b="1">
                  <a:solidFill>
                    <a:schemeClr val="tx1"/>
                  </a:solidFill>
                  <a:cs typeface="Arial" pitchFamily="34" charset="0"/>
                </a:rPr>
                <a:t>Evaluation Method</a:t>
              </a:r>
              <a:r>
                <a:rPr lang="de-DE" sz="1400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400" b="1" dirty="0" err="1">
                  <a:solidFill>
                    <a:schemeClr val="tx1"/>
                  </a:solidFill>
                  <a:cs typeface="Arial" pitchFamily="34" charset="0"/>
                </a:rPr>
                <a:t>Overview</a:t>
              </a:r>
              <a:r>
                <a:rPr lang="de-DE" sz="1400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by</a:t>
              </a: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  <a:cs typeface="Arial" pitchFamily="34" charset="0"/>
                </a:rPr>
                <a:t>Kundisch</a:t>
              </a:r>
              <a:r>
                <a:rPr lang="de-DE" sz="1400" dirty="0">
                  <a:solidFill>
                    <a:schemeClr val="tx1"/>
                  </a:solidFill>
                  <a:cs typeface="Arial" pitchFamily="34" charset="0"/>
                </a:rPr>
                <a:t> et al. (2022)</a:t>
              </a:r>
              <a:endParaRPr lang="en-DE" sz="14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5" name="Textfeld 5">
              <a:extLst>
                <a:ext uri="{FF2B5EF4-FFF2-40B4-BE49-F238E27FC236}">
                  <a16:creationId xmlns:a16="http://schemas.microsoft.com/office/drawing/2014/main" id="{8AF485F1-6FBA-0E39-BC73-B7F039E34AD8}"/>
                </a:ext>
              </a:extLst>
            </p:cNvPr>
            <p:cNvSpPr txBox="1"/>
            <p:nvPr/>
          </p:nvSpPr>
          <p:spPr>
            <a:xfrm>
              <a:off x="5118058" y="3377848"/>
              <a:ext cx="1964614" cy="430887"/>
            </a:xfrm>
            <a:prstGeom prst="rect">
              <a:avLst/>
            </a:prstGeom>
            <a:noFill/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80000">
                <a:spcBef>
                  <a:spcPts val="1200"/>
                </a:spcBef>
              </a:pPr>
              <a:r>
                <a:rPr lang="en-US" sz="1400" dirty="0">
                  <a:solidFill>
                    <a:srgbClr val="0C0C0C"/>
                  </a:solidFill>
                  <a:effectLst/>
                  <a:latin typeface="Arial" panose="020B0604020202020204" pitchFamily="34" charset="0"/>
                </a:rPr>
                <a:t>Taxonomy Application with real world objects</a:t>
              </a:r>
            </a:p>
          </p:txBody>
        </p:sp>
        <p:sp>
          <p:nvSpPr>
            <p:cNvPr id="26" name="Rechteck 10">
              <a:extLst>
                <a:ext uri="{FF2B5EF4-FFF2-40B4-BE49-F238E27FC236}">
                  <a16:creationId xmlns:a16="http://schemas.microsoft.com/office/drawing/2014/main" id="{A6B94A6A-EB72-16C4-339A-B12582F36E18}"/>
                </a:ext>
              </a:extLst>
            </p:cNvPr>
            <p:cNvSpPr/>
            <p:nvPr/>
          </p:nvSpPr>
          <p:spPr bwMode="auto">
            <a:xfrm>
              <a:off x="4539537" y="3369369"/>
              <a:ext cx="650529" cy="4478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kern="100" dirty="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58%</a:t>
              </a:r>
              <a:endPara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feld 5">
              <a:extLst>
                <a:ext uri="{FF2B5EF4-FFF2-40B4-BE49-F238E27FC236}">
                  <a16:creationId xmlns:a16="http://schemas.microsoft.com/office/drawing/2014/main" id="{94A93A47-F854-01C8-6A6F-9FF3673EDC98}"/>
                </a:ext>
              </a:extLst>
            </p:cNvPr>
            <p:cNvSpPr txBox="1"/>
            <p:nvPr/>
          </p:nvSpPr>
          <p:spPr>
            <a:xfrm>
              <a:off x="5118058" y="4774912"/>
              <a:ext cx="1964614" cy="199166"/>
            </a:xfrm>
            <a:prstGeom prst="rect">
              <a:avLst/>
            </a:prstGeom>
            <a:noFill/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80000">
                <a:spcBef>
                  <a:spcPts val="1200"/>
                </a:spcBef>
              </a:pPr>
              <a:r>
                <a:rPr lang="en-US" sz="1400" dirty="0">
                  <a:solidFill>
                    <a:srgbClr val="0C0C0C"/>
                  </a:solidFill>
                  <a:latin typeface="Arial" panose="020B0604020202020204" pitchFamily="34" charset="0"/>
                </a:rPr>
                <a:t>Expert Interviews</a:t>
              </a:r>
            </a:p>
          </p:txBody>
        </p:sp>
        <p:sp>
          <p:nvSpPr>
            <p:cNvPr id="28" name="Rechteck 10">
              <a:extLst>
                <a:ext uri="{FF2B5EF4-FFF2-40B4-BE49-F238E27FC236}">
                  <a16:creationId xmlns:a16="http://schemas.microsoft.com/office/drawing/2014/main" id="{BFD279A9-793C-E73F-39C0-F90D36484E3C}"/>
                </a:ext>
              </a:extLst>
            </p:cNvPr>
            <p:cNvSpPr/>
            <p:nvPr/>
          </p:nvSpPr>
          <p:spPr bwMode="auto">
            <a:xfrm>
              <a:off x="4539537" y="4015145"/>
              <a:ext cx="650529" cy="447845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kern="100" dirty="0">
                  <a:solidFill>
                    <a:schemeClr val="bg1">
                      <a:lumMod val="65000"/>
                    </a:schemeClr>
                  </a:solidFill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15%</a:t>
              </a:r>
              <a:endParaRPr lang="en-US" sz="1600" b="1" kern="100" dirty="0">
                <a:solidFill>
                  <a:schemeClr val="bg1">
                    <a:lumMod val="6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feld 5">
              <a:extLst>
                <a:ext uri="{FF2B5EF4-FFF2-40B4-BE49-F238E27FC236}">
                  <a16:creationId xmlns:a16="http://schemas.microsoft.com/office/drawing/2014/main" id="{96450324-AAD3-E1F1-BFF5-2A8574F524A7}"/>
                </a:ext>
              </a:extLst>
            </p:cNvPr>
            <p:cNvSpPr txBox="1"/>
            <p:nvPr/>
          </p:nvSpPr>
          <p:spPr>
            <a:xfrm>
              <a:off x="5118058" y="4023624"/>
              <a:ext cx="1964614" cy="430887"/>
            </a:xfrm>
            <a:prstGeom prst="rect">
              <a:avLst/>
            </a:prstGeom>
            <a:noFill/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80000">
                <a:spcBef>
                  <a:spcPts val="1200"/>
                </a:spcBef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effectLst/>
                  <a:latin typeface="Arial" panose="020B0604020202020204" pitchFamily="34" charset="0"/>
                </a:rPr>
                <a:t>Taxonomy Application with existing research</a:t>
              </a:r>
            </a:p>
          </p:txBody>
        </p:sp>
        <p:sp>
          <p:nvSpPr>
            <p:cNvPr id="30" name="Rechteck 10">
              <a:extLst>
                <a:ext uri="{FF2B5EF4-FFF2-40B4-BE49-F238E27FC236}">
                  <a16:creationId xmlns:a16="http://schemas.microsoft.com/office/drawing/2014/main" id="{D4FF8D32-3C5C-EDD6-003D-FBE328314BF2}"/>
                </a:ext>
              </a:extLst>
            </p:cNvPr>
            <p:cNvSpPr/>
            <p:nvPr/>
          </p:nvSpPr>
          <p:spPr bwMode="auto">
            <a:xfrm>
              <a:off x="4523509" y="4658711"/>
              <a:ext cx="650529" cy="4478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kern="100" dirty="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9%</a:t>
              </a:r>
              <a:endPara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feld 5">
              <a:extLst>
                <a:ext uri="{FF2B5EF4-FFF2-40B4-BE49-F238E27FC236}">
                  <a16:creationId xmlns:a16="http://schemas.microsoft.com/office/drawing/2014/main" id="{0305DB0B-5CEB-F828-2496-7E63385AA48E}"/>
                </a:ext>
              </a:extLst>
            </p:cNvPr>
            <p:cNvSpPr txBox="1"/>
            <p:nvPr/>
          </p:nvSpPr>
          <p:spPr>
            <a:xfrm>
              <a:off x="5128541" y="5396252"/>
              <a:ext cx="1964614" cy="199166"/>
            </a:xfrm>
            <a:prstGeom prst="rect">
              <a:avLst/>
            </a:prstGeom>
            <a:noFill/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0" tIns="0" rIns="0" bIns="0">
              <a:spAutoFit/>
            </a:bodyPr>
            <a:lstStyle/>
            <a:p>
              <a:pPr marL="180000">
                <a:spcBef>
                  <a:spcPts val="1200"/>
                </a:spcBef>
              </a:pPr>
              <a:r>
                <a:rPr lang="en-US" sz="1400" dirty="0">
                  <a:solidFill>
                    <a:srgbClr val="0C0C0C"/>
                  </a:solidFill>
                  <a:latin typeface="Arial" panose="020B0604020202020204" pitchFamily="34" charset="0"/>
                </a:rPr>
                <a:t>Surveys</a:t>
              </a:r>
            </a:p>
          </p:txBody>
        </p:sp>
        <p:sp>
          <p:nvSpPr>
            <p:cNvPr id="32" name="Rechteck 10">
              <a:extLst>
                <a:ext uri="{FF2B5EF4-FFF2-40B4-BE49-F238E27FC236}">
                  <a16:creationId xmlns:a16="http://schemas.microsoft.com/office/drawing/2014/main" id="{6DD2A87F-E80A-5E09-B63C-A6D1A0A2E79A}"/>
                </a:ext>
              </a:extLst>
            </p:cNvPr>
            <p:cNvSpPr/>
            <p:nvPr/>
          </p:nvSpPr>
          <p:spPr bwMode="auto">
            <a:xfrm>
              <a:off x="4533992" y="5280051"/>
              <a:ext cx="650529" cy="4478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kern="100" dirty="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7%</a:t>
              </a:r>
              <a:endPara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2E7D940-2933-DB08-76D9-77A03221A716}"/>
              </a:ext>
            </a:extLst>
          </p:cNvPr>
          <p:cNvCxnSpPr>
            <a:cxnSpLocks/>
          </p:cNvCxnSpPr>
          <p:nvPr/>
        </p:nvCxnSpPr>
        <p:spPr bwMode="auto">
          <a:xfrm>
            <a:off x="3868618" y="4444921"/>
            <a:ext cx="869878" cy="0"/>
          </a:xfrm>
          <a:prstGeom prst="straightConnector1">
            <a:avLst/>
          </a:prstGeom>
          <a:ln w="19050" cap="flat" cmpd="sng" algn="ctr">
            <a:solidFill>
              <a:srgbClr val="FF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6D7C647-85F9-BD5D-4EE4-977297409A15}"/>
              </a:ext>
            </a:extLst>
          </p:cNvPr>
          <p:cNvCxnSpPr>
            <a:cxnSpLocks/>
          </p:cNvCxnSpPr>
          <p:nvPr/>
        </p:nvCxnSpPr>
        <p:spPr bwMode="auto">
          <a:xfrm>
            <a:off x="7602386" y="4444921"/>
            <a:ext cx="869878" cy="0"/>
          </a:xfrm>
          <a:prstGeom prst="straightConnector1">
            <a:avLst/>
          </a:prstGeom>
          <a:ln w="19050" cap="flat" cmpd="sng" algn="ctr">
            <a:solidFill>
              <a:srgbClr val="FF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ee4pHeader2">
            <a:extLst>
              <a:ext uri="{FF2B5EF4-FFF2-40B4-BE49-F238E27FC236}">
                <a16:creationId xmlns:a16="http://schemas.microsoft.com/office/drawing/2014/main" id="{48F47CD6-4DF5-D6E9-BEA1-2624BCBCCB0E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 rot="5400000">
            <a:off x="9523085" y="2491433"/>
            <a:ext cx="1162248" cy="2749351"/>
          </a:xfrm>
          <a:prstGeom prst="chevron">
            <a:avLst>
              <a:gd name="adj" fmla="val 19447"/>
            </a:avLst>
          </a:prstGeom>
          <a:solidFill>
            <a:schemeClr val="bg1"/>
          </a:solidFill>
          <a:ln w="19050">
            <a:solidFill>
              <a:srgbClr val="FF800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>
                <a:solidFill>
                  <a:srgbClr val="FF8000"/>
                </a:solidFill>
              </a:rPr>
              <a:t>Expert Interviews</a:t>
            </a:r>
          </a:p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>
                <a:solidFill>
                  <a:srgbClr val="FF8000"/>
                </a:solidFill>
              </a:rPr>
              <a:t>&amp; Practical Application</a:t>
            </a:r>
          </a:p>
        </p:txBody>
      </p:sp>
      <p:sp>
        <p:nvSpPr>
          <p:cNvPr id="48" name="ee4pHeader2">
            <a:extLst>
              <a:ext uri="{FF2B5EF4-FFF2-40B4-BE49-F238E27FC236}">
                <a16:creationId xmlns:a16="http://schemas.microsoft.com/office/drawing/2014/main" id="{A47AC3DF-96C4-291F-1427-F49587431209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 rot="5400000">
            <a:off x="9540800" y="3638658"/>
            <a:ext cx="1162248" cy="2749351"/>
          </a:xfrm>
          <a:prstGeom prst="chevron">
            <a:avLst>
              <a:gd name="adj" fmla="val 19447"/>
            </a:avLst>
          </a:prstGeom>
          <a:solidFill>
            <a:schemeClr val="bg1"/>
          </a:solidFill>
          <a:ln w="19050">
            <a:solidFill>
              <a:srgbClr val="FF800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>
                <a:solidFill>
                  <a:srgbClr val="FF8000"/>
                </a:solidFill>
              </a:rPr>
              <a:t>Survey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1DD73F0-EDA6-0A20-B447-8AB9DF09A66B}"/>
              </a:ext>
            </a:extLst>
          </p:cNvPr>
          <p:cNvSpPr txBox="1"/>
          <p:nvPr/>
        </p:nvSpPr>
        <p:spPr>
          <a:xfrm>
            <a:off x="465532" y="6554519"/>
            <a:ext cx="10022956" cy="21544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800" dirty="0" err="1">
                <a:solidFill>
                  <a:schemeClr val="bg1">
                    <a:lumMod val="75000"/>
                  </a:schemeClr>
                </a:solidFill>
              </a:rPr>
              <a:t>Vgl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D. </a:t>
            </a:r>
            <a:r>
              <a:rPr lang="en-US" sz="800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Kundisch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J. </a:t>
            </a:r>
            <a:r>
              <a:rPr lang="en-US" sz="800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Muntermann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A.-M. </a:t>
            </a:r>
            <a:r>
              <a:rPr lang="en-US" sz="800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Oberländer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and J. Schlüter (2022)</a:t>
            </a:r>
            <a:endParaRPr 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168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63628-C36A-E540-4236-A1AF7C936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– Literature Search for the Development of Quality Criteria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C24956-A408-A204-AEFB-99C76DF4C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7F720-F853-7CD7-9261-6D8B0F455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640918"/>
            <a:ext cx="10443617" cy="244466"/>
          </a:xfrm>
        </p:spPr>
        <p:txBody>
          <a:bodyPr/>
          <a:lstStyle/>
          <a:p>
            <a:pPr>
              <a:buNone/>
            </a:pP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Vgl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R. C. Nickerson, U. Varshney, and J.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Muntermann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 (2013) |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Vgl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.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M.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Unterkalmsteiner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 and W. Abdeen (2022) |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Vgl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. D.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Kundisch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J.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Muntermann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A.-M.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Oberländer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and J. Schlüter (2022) |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Vgl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. M. Usman, R. Britto, J.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Börstler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and E. Mendes (2017) |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Vgl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. D. Szopinski, T.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Schoormann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, and D.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Kundisch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 (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ffectLst/>
                <a:latin typeface="Helvetica" pitchFamily="2" charset="0"/>
              </a:rPr>
              <a:t>2020)</a:t>
            </a:r>
          </a:p>
          <a:p>
            <a:pPr>
              <a:buNone/>
            </a:pP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5A1C4-F052-23BC-90DF-86B03F475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A85A9A-099C-DF98-2579-982826D03E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6039" y="1196752"/>
            <a:ext cx="7772400" cy="3538308"/>
          </a:xfrm>
          <a:prstGeom prst="rect">
            <a:avLst/>
          </a:prstGeom>
        </p:spPr>
      </p:pic>
      <p:sp>
        <p:nvSpPr>
          <p:cNvPr id="11" name="ee4pHeader1">
            <a:extLst>
              <a:ext uri="{FF2B5EF4-FFF2-40B4-BE49-F238E27FC236}">
                <a16:creationId xmlns:a16="http://schemas.microsoft.com/office/drawing/2014/main" id="{1DF3E45A-D310-BD17-EB1F-A1106FA72526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 rot="5400000">
            <a:off x="1552291" y="786704"/>
            <a:ext cx="863966" cy="2010747"/>
          </a:xfrm>
          <a:prstGeom prst="homePlate">
            <a:avLst>
              <a:gd name="adj" fmla="val 21792"/>
            </a:avLst>
          </a:prstGeom>
          <a:solidFill>
            <a:srgbClr val="FFFFFF">
              <a:lumMod val="100000"/>
            </a:srgbClr>
          </a:solidFill>
          <a:ln w="28575">
            <a:solidFill>
              <a:schemeClr val="accent6"/>
            </a:solidFill>
            <a:prstDash val="dash"/>
            <a:miter lim="800000"/>
            <a:headEnd/>
            <a:tailEnd/>
          </a:ln>
          <a:effectLst/>
        </p:spPr>
        <p:txBody>
          <a:bodyPr vert="vert270" lIns="90000" tIns="46800" rIns="90000" bIns="4680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Literature review</a:t>
            </a:r>
          </a:p>
        </p:txBody>
      </p:sp>
      <p:sp>
        <p:nvSpPr>
          <p:cNvPr id="15" name="ee4pHeader3">
            <a:extLst>
              <a:ext uri="{FF2B5EF4-FFF2-40B4-BE49-F238E27FC236}">
                <a16:creationId xmlns:a16="http://schemas.microsoft.com/office/drawing/2014/main" id="{9CDA45F2-7C3D-68B1-8A02-31A9F98C056B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 rot="5400000">
            <a:off x="1564612" y="2505533"/>
            <a:ext cx="859341" cy="2010747"/>
          </a:xfrm>
          <a:prstGeom prst="chevron">
            <a:avLst>
              <a:gd name="adj" fmla="val 22412"/>
            </a:avLst>
          </a:prstGeom>
          <a:solidFill>
            <a:srgbClr val="FFFFFF">
              <a:lumMod val="100000"/>
            </a:srgbClr>
          </a:solidFill>
          <a:ln w="28575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vert="vert27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Combination of quality criteria</a:t>
            </a:r>
          </a:p>
        </p:txBody>
      </p:sp>
      <p:sp>
        <p:nvSpPr>
          <p:cNvPr id="12" name="ee4pHeader2">
            <a:extLst>
              <a:ext uri="{FF2B5EF4-FFF2-40B4-BE49-F238E27FC236}">
                <a16:creationId xmlns:a16="http://schemas.microsoft.com/office/drawing/2014/main" id="{59796677-F902-B121-4422-7C33E8275C82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 rot="5400000">
            <a:off x="1554604" y="1647275"/>
            <a:ext cx="859341" cy="2010747"/>
          </a:xfrm>
          <a:prstGeom prst="chevron">
            <a:avLst>
              <a:gd name="adj" fmla="val 22412"/>
            </a:avLst>
          </a:prstGeom>
          <a:solidFill>
            <a:srgbClr val="FFFFFF">
              <a:lumMod val="100000"/>
            </a:srgbClr>
          </a:solidFill>
          <a:ln w="28575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vert="vert27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Identification of quality criteria used</a:t>
            </a:r>
          </a:p>
        </p:txBody>
      </p:sp>
      <p:sp>
        <p:nvSpPr>
          <p:cNvPr id="14" name="ee4pHeader4">
            <a:extLst>
              <a:ext uri="{FF2B5EF4-FFF2-40B4-BE49-F238E27FC236}">
                <a16:creationId xmlns:a16="http://schemas.microsoft.com/office/drawing/2014/main" id="{BA427CA8-16AB-9394-A736-0945F34AC2FA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 rot="5400000">
            <a:off x="1564611" y="4222046"/>
            <a:ext cx="859338" cy="2010747"/>
          </a:xfrm>
          <a:prstGeom prst="chevron">
            <a:avLst>
              <a:gd name="adj" fmla="val 22412"/>
            </a:avLst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vert27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Selection of quality criteria</a:t>
            </a:r>
          </a:p>
        </p:txBody>
      </p:sp>
      <p:sp>
        <p:nvSpPr>
          <p:cNvPr id="13" name="ee4pHeader3">
            <a:extLst>
              <a:ext uri="{FF2B5EF4-FFF2-40B4-BE49-F238E27FC236}">
                <a16:creationId xmlns:a16="http://schemas.microsoft.com/office/drawing/2014/main" id="{6BA2C99E-257F-2E82-B045-45C4CFA7BCC1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 rot="5400000">
            <a:off x="1564611" y="3363792"/>
            <a:ext cx="859341" cy="2010747"/>
          </a:xfrm>
          <a:prstGeom prst="chevron">
            <a:avLst>
              <a:gd name="adj" fmla="val 22412"/>
            </a:avLst>
          </a:prstGeom>
          <a:solidFill>
            <a:srgbClr val="FFFFFF">
              <a:lumMod val="100000"/>
            </a:srgbClr>
          </a:solidFill>
          <a:ln w="28575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vert="vert27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600" dirty="0"/>
              <a:t>Selection of most used quality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99A698-6B1A-BE3A-ABBF-AB917D2F386B}"/>
              </a:ext>
            </a:extLst>
          </p:cNvPr>
          <p:cNvSpPr txBox="1"/>
          <p:nvPr/>
        </p:nvSpPr>
        <p:spPr>
          <a:xfrm>
            <a:off x="469372" y="1438135"/>
            <a:ext cx="360037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813268-9F9E-FB32-23DA-152D8FB1A43C}"/>
              </a:ext>
            </a:extLst>
          </p:cNvPr>
          <p:cNvSpPr txBox="1"/>
          <p:nvPr/>
        </p:nvSpPr>
        <p:spPr>
          <a:xfrm>
            <a:off x="469372" y="2297622"/>
            <a:ext cx="360037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9CF823-58D2-6159-1BD0-87C22ED0CAAA}"/>
              </a:ext>
            </a:extLst>
          </p:cNvPr>
          <p:cNvSpPr txBox="1"/>
          <p:nvPr/>
        </p:nvSpPr>
        <p:spPr>
          <a:xfrm>
            <a:off x="469372" y="3156963"/>
            <a:ext cx="360037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BEB74D-E18A-1B02-B39B-293F0A83FB32}"/>
              </a:ext>
            </a:extLst>
          </p:cNvPr>
          <p:cNvSpPr txBox="1"/>
          <p:nvPr/>
        </p:nvSpPr>
        <p:spPr>
          <a:xfrm>
            <a:off x="469372" y="4014137"/>
            <a:ext cx="360037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CA579F-6DC3-37F8-C16A-B1229D712CF3}"/>
              </a:ext>
            </a:extLst>
          </p:cNvPr>
          <p:cNvSpPr txBox="1"/>
          <p:nvPr/>
        </p:nvSpPr>
        <p:spPr>
          <a:xfrm>
            <a:off x="469372" y="4873476"/>
            <a:ext cx="360037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</a:rPr>
              <a:t>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476FACE-AFAC-27CF-561C-B0DB8B4D819F}"/>
              </a:ext>
            </a:extLst>
          </p:cNvPr>
          <p:cNvSpPr/>
          <p:nvPr/>
        </p:nvSpPr>
        <p:spPr bwMode="auto">
          <a:xfrm>
            <a:off x="3575720" y="3608848"/>
            <a:ext cx="7652523" cy="64807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7E56EC2-7B6C-95A3-C0BD-E44FE719F62C}"/>
              </a:ext>
            </a:extLst>
          </p:cNvPr>
          <p:cNvCxnSpPr/>
          <p:nvPr/>
        </p:nvCxnSpPr>
        <p:spPr bwMode="auto">
          <a:xfrm>
            <a:off x="3935760" y="4256920"/>
            <a:ext cx="0" cy="648072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E081E11-40C0-FF84-A5C6-07CAED69FCF2}"/>
              </a:ext>
            </a:extLst>
          </p:cNvPr>
          <p:cNvSpPr/>
          <p:nvPr/>
        </p:nvSpPr>
        <p:spPr bwMode="auto">
          <a:xfrm>
            <a:off x="3719736" y="5342875"/>
            <a:ext cx="2293072" cy="92944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Not possible due to constraints: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560D7C9-67D6-EB69-E3B1-D686927820BB}"/>
              </a:ext>
            </a:extLst>
          </p:cNvPr>
          <p:cNvSpPr txBox="1"/>
          <p:nvPr/>
        </p:nvSpPr>
        <p:spPr>
          <a:xfrm>
            <a:off x="3575720" y="4904992"/>
            <a:ext cx="590465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569B"/>
                </a:solidFill>
                <a:latin typeface="Arial" pitchFamily="34" charset="0"/>
              </a:rPr>
              <a:t>Reasons for not including Robustness &amp; Reliability: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EFDA6D1-F744-0B01-6019-0F97FEAA5384}"/>
              </a:ext>
            </a:extLst>
          </p:cNvPr>
          <p:cNvSpPr/>
          <p:nvPr/>
        </p:nvSpPr>
        <p:spPr bwMode="auto">
          <a:xfrm>
            <a:off x="3652192" y="5230592"/>
            <a:ext cx="7576051" cy="1114560"/>
          </a:xfrm>
          <a:prstGeom prst="rect">
            <a:avLst/>
          </a:prstGeom>
          <a:noFill/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30" name="Content Placeholder 8" descr="Inventory with solid fill">
            <a:extLst>
              <a:ext uri="{FF2B5EF4-FFF2-40B4-BE49-F238E27FC236}">
                <a16:creationId xmlns:a16="http://schemas.microsoft.com/office/drawing/2014/main" id="{863FEEF6-717F-61AD-98CF-3FC8E46E5A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23554" y="5444256"/>
            <a:ext cx="670214" cy="670214"/>
          </a:xfrm>
          <a:prstGeom prst="rect">
            <a:avLst/>
          </a:prstGeom>
        </p:spPr>
      </p:pic>
      <p:pic>
        <p:nvPicPr>
          <p:cNvPr id="31" name="Graphic 30" descr="Hourglass 90% with solid fill">
            <a:extLst>
              <a:ext uri="{FF2B5EF4-FFF2-40B4-BE49-F238E27FC236}">
                <a16:creationId xmlns:a16="http://schemas.microsoft.com/office/drawing/2014/main" id="{F13BC336-C06B-AD2C-CC72-78C51038FB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48914" y="5452320"/>
            <a:ext cx="670214" cy="670214"/>
          </a:xfrm>
          <a:prstGeom prst="rect">
            <a:avLst/>
          </a:prstGeom>
        </p:spPr>
      </p:pic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3A451E40-821B-8B81-ED60-01CF088AA647}"/>
              </a:ext>
            </a:extLst>
          </p:cNvPr>
          <p:cNvSpPr txBox="1">
            <a:spLocks/>
          </p:cNvSpPr>
          <p:nvPr/>
        </p:nvSpPr>
        <p:spPr bwMode="auto">
          <a:xfrm>
            <a:off x="7373048" y="5574571"/>
            <a:ext cx="91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chemeClr val="tx1"/>
                </a:solidFill>
              </a:rPr>
              <a:t>Time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3584386C-1CD8-D54C-78CC-E6E706045F1F}"/>
              </a:ext>
            </a:extLst>
          </p:cNvPr>
          <p:cNvSpPr txBox="1">
            <a:spLocks/>
          </p:cNvSpPr>
          <p:nvPr/>
        </p:nvSpPr>
        <p:spPr bwMode="auto">
          <a:xfrm>
            <a:off x="9733534" y="5535660"/>
            <a:ext cx="1441366" cy="5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chemeClr val="tx1"/>
                </a:solidFill>
              </a:rPr>
              <a:t>Resources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67A3674-5A89-D0A5-0323-BC7F4458F72A}"/>
              </a:ext>
            </a:extLst>
          </p:cNvPr>
          <p:cNvCxnSpPr>
            <a:cxnSpLocks/>
          </p:cNvCxnSpPr>
          <p:nvPr/>
        </p:nvCxnSpPr>
        <p:spPr bwMode="auto">
          <a:xfrm>
            <a:off x="2999654" y="3320816"/>
            <a:ext cx="542121" cy="0"/>
          </a:xfrm>
          <a:prstGeom prst="straightConnector1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79114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8C867-B58D-0FE3-027B-53CB78B3E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6F5DD-0FA9-CBEA-60C4-0AEE89EB9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Literature Review Results – Quality Criteria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4EADE-FFCB-49B2-AF90-A197F2EAC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6AD59-F708-120C-1E8B-212442ADC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A308FD-8148-B333-A839-ACE741FF0C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2726" y="610651"/>
            <a:ext cx="10586102" cy="395287"/>
          </a:xfrm>
        </p:spPr>
        <p:txBody>
          <a:bodyPr/>
          <a:lstStyle/>
          <a:p>
            <a:r>
              <a:rPr lang="en-US" dirty="0"/>
              <a:t>Selected Criteria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1B49C66-DAF1-8A43-2ED6-8B3755950032}"/>
              </a:ext>
            </a:extLst>
          </p:cNvPr>
          <p:cNvGrpSpPr/>
          <p:nvPr/>
        </p:nvGrpSpPr>
        <p:grpSpPr>
          <a:xfrm>
            <a:off x="479376" y="2154953"/>
            <a:ext cx="3168352" cy="998726"/>
            <a:chOff x="407368" y="1168070"/>
            <a:chExt cx="3168352" cy="99872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F1B5F6F-D0C3-4D0B-BFB8-B65F9414CD3A}"/>
                </a:ext>
              </a:extLst>
            </p:cNvPr>
            <p:cNvSpPr/>
            <p:nvPr/>
          </p:nvSpPr>
          <p:spPr bwMode="auto">
            <a:xfrm>
              <a:off x="407368" y="1168070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Completeness</a:t>
              </a:r>
            </a:p>
          </p:txBody>
        </p:sp>
        <p:pic>
          <p:nvPicPr>
            <p:cNvPr id="46" name="Graphic 45" descr="Clipboard Badge with solid fill">
              <a:extLst>
                <a:ext uri="{FF2B5EF4-FFF2-40B4-BE49-F238E27FC236}">
                  <a16:creationId xmlns:a16="http://schemas.microsoft.com/office/drawing/2014/main" id="{E74168FC-C2B3-0D24-B39D-9BB7646F6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46514" y="1292361"/>
              <a:ext cx="761751" cy="761751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5B0DC64-96B0-8214-E862-D762C39C7CBB}"/>
              </a:ext>
            </a:extLst>
          </p:cNvPr>
          <p:cNvGrpSpPr/>
          <p:nvPr/>
        </p:nvGrpSpPr>
        <p:grpSpPr>
          <a:xfrm>
            <a:off x="4429137" y="4014450"/>
            <a:ext cx="3168352" cy="998726"/>
            <a:chOff x="3841981" y="2995711"/>
            <a:chExt cx="3168352" cy="99872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C64313A-2AE4-8393-4941-DC3130249077}"/>
                </a:ext>
              </a:extLst>
            </p:cNvPr>
            <p:cNvSpPr/>
            <p:nvPr/>
          </p:nvSpPr>
          <p:spPr bwMode="auto">
            <a:xfrm>
              <a:off x="3841981" y="2995711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	Understandability</a:t>
              </a:r>
            </a:p>
          </p:txBody>
        </p:sp>
        <p:pic>
          <p:nvPicPr>
            <p:cNvPr id="45" name="Graphic 44" descr="Open book with solid fill">
              <a:extLst>
                <a:ext uri="{FF2B5EF4-FFF2-40B4-BE49-F238E27FC236}">
                  <a16:creationId xmlns:a16="http://schemas.microsoft.com/office/drawing/2014/main" id="{997B38B9-A6D9-FF73-22C8-EAA30297D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82738" y="3113024"/>
              <a:ext cx="761751" cy="761751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6E2F9FC-A09D-F448-226A-B9791993433C}"/>
              </a:ext>
            </a:extLst>
          </p:cNvPr>
          <p:cNvGrpSpPr/>
          <p:nvPr/>
        </p:nvGrpSpPr>
        <p:grpSpPr>
          <a:xfrm>
            <a:off x="4439816" y="2154953"/>
            <a:ext cx="3168352" cy="998726"/>
            <a:chOff x="3841981" y="1168070"/>
            <a:chExt cx="3168352" cy="99872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8A3F491-6A2D-9B59-9370-35C7BAF58866}"/>
                </a:ext>
              </a:extLst>
            </p:cNvPr>
            <p:cNvSpPr/>
            <p:nvPr/>
          </p:nvSpPr>
          <p:spPr bwMode="auto">
            <a:xfrm>
              <a:off x="3841981" y="1168070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Conciseness</a:t>
              </a:r>
            </a:p>
          </p:txBody>
        </p:sp>
        <p:pic>
          <p:nvPicPr>
            <p:cNvPr id="49" name="Graphic 48" descr="Maze with solid fill">
              <a:extLst>
                <a:ext uri="{FF2B5EF4-FFF2-40B4-BE49-F238E27FC236}">
                  <a16:creationId xmlns:a16="http://schemas.microsoft.com/office/drawing/2014/main" id="{FADA4F69-7F94-AB3C-ADB8-E029E6EA0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053608" y="1286557"/>
              <a:ext cx="761751" cy="761751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C920299-8510-8BA5-F207-EC5318528AD3}"/>
              </a:ext>
            </a:extLst>
          </p:cNvPr>
          <p:cNvGrpSpPr/>
          <p:nvPr/>
        </p:nvGrpSpPr>
        <p:grpSpPr>
          <a:xfrm>
            <a:off x="8400256" y="2154953"/>
            <a:ext cx="3168352" cy="998726"/>
            <a:chOff x="407368" y="4192406"/>
            <a:chExt cx="3168352" cy="99872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69F1E35-0992-3D12-0772-C24E55F785A3}"/>
                </a:ext>
              </a:extLst>
            </p:cNvPr>
            <p:cNvSpPr/>
            <p:nvPr/>
          </p:nvSpPr>
          <p:spPr bwMode="auto">
            <a:xfrm>
              <a:off x="407368" y="4192406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Expandability</a:t>
              </a:r>
            </a:p>
          </p:txBody>
        </p:sp>
        <p:pic>
          <p:nvPicPr>
            <p:cNvPr id="48" name="Graphic 47" descr="Blueprint with solid fill">
              <a:extLst>
                <a:ext uri="{FF2B5EF4-FFF2-40B4-BE49-F238E27FC236}">
                  <a16:creationId xmlns:a16="http://schemas.microsoft.com/office/drawing/2014/main" id="{F24C10F1-027A-B394-CEE3-970A6A474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99829" y="4281252"/>
              <a:ext cx="761751" cy="761751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7C14F4-D03F-022D-59C4-34A65CC37BF5}"/>
              </a:ext>
            </a:extLst>
          </p:cNvPr>
          <p:cNvGrpSpPr/>
          <p:nvPr/>
        </p:nvGrpSpPr>
        <p:grpSpPr>
          <a:xfrm>
            <a:off x="8378897" y="4014450"/>
            <a:ext cx="3168352" cy="998726"/>
            <a:chOff x="3841981" y="4849864"/>
            <a:chExt cx="3168352" cy="99872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690F567-7698-4455-E593-7D7217E308FA}"/>
                </a:ext>
              </a:extLst>
            </p:cNvPr>
            <p:cNvSpPr/>
            <p:nvPr/>
          </p:nvSpPr>
          <p:spPr bwMode="auto">
            <a:xfrm>
              <a:off x="3841981" y="4849864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Applicability</a:t>
              </a:r>
            </a:p>
          </p:txBody>
        </p:sp>
        <p:pic>
          <p:nvPicPr>
            <p:cNvPr id="50" name="Graphic 49" descr="Gears with solid fill">
              <a:extLst>
                <a:ext uri="{FF2B5EF4-FFF2-40B4-BE49-F238E27FC236}">
                  <a16:creationId xmlns:a16="http://schemas.microsoft.com/office/drawing/2014/main" id="{875EA1F2-9D8B-104F-DBF5-624877375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147433" y="4970216"/>
              <a:ext cx="761751" cy="761751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F96045E-350F-84DD-3368-B1BAE7BAF5BD}"/>
              </a:ext>
            </a:extLst>
          </p:cNvPr>
          <p:cNvGrpSpPr/>
          <p:nvPr/>
        </p:nvGrpSpPr>
        <p:grpSpPr>
          <a:xfrm>
            <a:off x="479376" y="4014450"/>
            <a:ext cx="3168352" cy="998726"/>
            <a:chOff x="8472534" y="1168070"/>
            <a:chExt cx="3168352" cy="99872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6734CC2-33C7-AFC1-7335-731E1F98388C}"/>
                </a:ext>
              </a:extLst>
            </p:cNvPr>
            <p:cNvSpPr/>
            <p:nvPr/>
          </p:nvSpPr>
          <p:spPr bwMode="auto">
            <a:xfrm>
              <a:off x="8472534" y="1168070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Usefulness</a:t>
              </a:r>
            </a:p>
          </p:txBody>
        </p:sp>
        <p:pic>
          <p:nvPicPr>
            <p:cNvPr id="47" name="Graphic 46" descr="Diamond with solid fill">
              <a:extLst>
                <a:ext uri="{FF2B5EF4-FFF2-40B4-BE49-F238E27FC236}">
                  <a16:creationId xmlns:a16="http://schemas.microsoft.com/office/drawing/2014/main" id="{751876BD-159E-549B-7406-08E302171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625521" y="1300501"/>
              <a:ext cx="761751" cy="7617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37230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9957B-09CA-4033-1F02-5F637117A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B7AE-D760-E4D8-4E94-15871C3D0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Literature Review Results – Quality Criteria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56643-19A3-0154-28F3-42454BA99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D4980-3A43-72E5-2D1D-0A2C43B33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2CFDB3-696D-8821-DF7F-1E78676496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2726" y="610651"/>
            <a:ext cx="10586102" cy="395287"/>
          </a:xfrm>
        </p:spPr>
        <p:txBody>
          <a:bodyPr/>
          <a:lstStyle/>
          <a:p>
            <a:r>
              <a:rPr lang="en-US" dirty="0"/>
              <a:t>Selected Criteria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8CBF6DB-62A2-306E-4133-18FB75EADB81}"/>
              </a:ext>
            </a:extLst>
          </p:cNvPr>
          <p:cNvGrpSpPr/>
          <p:nvPr/>
        </p:nvGrpSpPr>
        <p:grpSpPr>
          <a:xfrm>
            <a:off x="479376" y="2154953"/>
            <a:ext cx="3168352" cy="998726"/>
            <a:chOff x="407368" y="1168070"/>
            <a:chExt cx="3168352" cy="99872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5DEF450-7E9C-22EC-BF4E-DB5CB9019CBB}"/>
                </a:ext>
              </a:extLst>
            </p:cNvPr>
            <p:cNvSpPr/>
            <p:nvPr/>
          </p:nvSpPr>
          <p:spPr bwMode="auto">
            <a:xfrm>
              <a:off x="407368" y="1168070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Completeness</a:t>
              </a:r>
            </a:p>
          </p:txBody>
        </p:sp>
        <p:pic>
          <p:nvPicPr>
            <p:cNvPr id="46" name="Graphic 45" descr="Clipboard Badge with solid fill">
              <a:extLst>
                <a:ext uri="{FF2B5EF4-FFF2-40B4-BE49-F238E27FC236}">
                  <a16:creationId xmlns:a16="http://schemas.microsoft.com/office/drawing/2014/main" id="{BCA16B41-0B03-4E3B-18FC-CDE4A9BD0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46514" y="1292361"/>
              <a:ext cx="761751" cy="761751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0B2B0E3-C4A9-1911-DEC4-073451618FCD}"/>
              </a:ext>
            </a:extLst>
          </p:cNvPr>
          <p:cNvGrpSpPr/>
          <p:nvPr/>
        </p:nvGrpSpPr>
        <p:grpSpPr>
          <a:xfrm>
            <a:off x="4439816" y="2154953"/>
            <a:ext cx="3168352" cy="998726"/>
            <a:chOff x="3841981" y="1168070"/>
            <a:chExt cx="3168352" cy="99872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19281F8-6D91-C062-7E31-9B82E42BA095}"/>
                </a:ext>
              </a:extLst>
            </p:cNvPr>
            <p:cNvSpPr/>
            <p:nvPr/>
          </p:nvSpPr>
          <p:spPr bwMode="auto">
            <a:xfrm>
              <a:off x="3841981" y="1168070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Conciseness</a:t>
              </a:r>
            </a:p>
          </p:txBody>
        </p:sp>
        <p:pic>
          <p:nvPicPr>
            <p:cNvPr id="49" name="Graphic 48" descr="Maze with solid fill">
              <a:extLst>
                <a:ext uri="{FF2B5EF4-FFF2-40B4-BE49-F238E27FC236}">
                  <a16:creationId xmlns:a16="http://schemas.microsoft.com/office/drawing/2014/main" id="{16FB650E-C879-FD15-B320-B1419DBC3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53608" y="1286557"/>
              <a:ext cx="761751" cy="761751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367435-F111-2A8F-D6E1-E5C0A2E03146}"/>
              </a:ext>
            </a:extLst>
          </p:cNvPr>
          <p:cNvGrpSpPr/>
          <p:nvPr/>
        </p:nvGrpSpPr>
        <p:grpSpPr>
          <a:xfrm>
            <a:off x="8400256" y="2154953"/>
            <a:ext cx="3168352" cy="998726"/>
            <a:chOff x="407368" y="4192406"/>
            <a:chExt cx="3168352" cy="99872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A208D63-E93E-D969-0311-FA420303AE71}"/>
                </a:ext>
              </a:extLst>
            </p:cNvPr>
            <p:cNvSpPr/>
            <p:nvPr/>
          </p:nvSpPr>
          <p:spPr bwMode="auto">
            <a:xfrm>
              <a:off x="407368" y="4192406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Expandability</a:t>
              </a:r>
            </a:p>
          </p:txBody>
        </p:sp>
        <p:pic>
          <p:nvPicPr>
            <p:cNvPr id="48" name="Graphic 47" descr="Blueprint with solid fill">
              <a:extLst>
                <a:ext uri="{FF2B5EF4-FFF2-40B4-BE49-F238E27FC236}">
                  <a16:creationId xmlns:a16="http://schemas.microsoft.com/office/drawing/2014/main" id="{B4F04A79-6CFF-FF7A-31F7-1B6FC63C9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99829" y="4281252"/>
              <a:ext cx="761751" cy="761751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5C06C77-5905-2448-6CD8-32A7BB559DB8}"/>
              </a:ext>
            </a:extLst>
          </p:cNvPr>
          <p:cNvSpPr/>
          <p:nvPr/>
        </p:nvSpPr>
        <p:spPr bwMode="auto">
          <a:xfrm>
            <a:off x="479376" y="3302048"/>
            <a:ext cx="3168352" cy="9987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Can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all CoPs in LSAD be classified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with the taxonomy?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55CE2E-0309-E9D8-D9C2-1B3474940958}"/>
              </a:ext>
            </a:extLst>
          </p:cNvPr>
          <p:cNvSpPr/>
          <p:nvPr/>
        </p:nvSpPr>
        <p:spPr bwMode="auto">
          <a:xfrm>
            <a:off x="479376" y="4446498"/>
            <a:ext cx="3168352" cy="9987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Are the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dimensions and characteristics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of the taxonomy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complete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CD307E-3B1F-022C-5B0C-07D7FD00ADDA}"/>
              </a:ext>
            </a:extLst>
          </p:cNvPr>
          <p:cNvSpPr/>
          <p:nvPr/>
        </p:nvSpPr>
        <p:spPr bwMode="auto">
          <a:xfrm>
            <a:off x="4439816" y="3302049"/>
            <a:ext cx="3168352" cy="9987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Are there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too many dimensions or characteristics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to handle the taxonomy comfortably?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32F0D6-8F89-7ED5-F3DF-2F2CD71F5B6F}"/>
              </a:ext>
            </a:extLst>
          </p:cNvPr>
          <p:cNvSpPr/>
          <p:nvPr/>
        </p:nvSpPr>
        <p:spPr bwMode="auto">
          <a:xfrm>
            <a:off x="8400256" y="3302050"/>
            <a:ext cx="3168352" cy="9987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Can the dimensions and characteristics of the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taxonomy be adjusted or expanded in the future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6738159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B6E51-33BD-569F-5612-655434A86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79E3F-413C-F223-3FE3-7A8FF0B04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Literature Review Results – Quality Criteria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3D66D-64C3-DC54-9437-75E319861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C9F3C-EF0F-A985-156E-F9537CAF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3391B3-3C69-F0AA-F454-9C6A5AB6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2726" y="610651"/>
            <a:ext cx="10586102" cy="395287"/>
          </a:xfrm>
        </p:spPr>
        <p:txBody>
          <a:bodyPr/>
          <a:lstStyle/>
          <a:p>
            <a:r>
              <a:rPr lang="en-US" dirty="0"/>
              <a:t>Selected Criteria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73D43A4-D7AD-04B9-A50C-7C52FF19C95F}"/>
              </a:ext>
            </a:extLst>
          </p:cNvPr>
          <p:cNvGrpSpPr/>
          <p:nvPr/>
        </p:nvGrpSpPr>
        <p:grpSpPr>
          <a:xfrm>
            <a:off x="4429137" y="1412776"/>
            <a:ext cx="3168352" cy="998726"/>
            <a:chOff x="3841981" y="2995711"/>
            <a:chExt cx="3168352" cy="99872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8D75C44-95BF-F3D0-1B7E-40A1FB682987}"/>
                </a:ext>
              </a:extLst>
            </p:cNvPr>
            <p:cNvSpPr/>
            <p:nvPr/>
          </p:nvSpPr>
          <p:spPr bwMode="auto">
            <a:xfrm>
              <a:off x="3841981" y="2995711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	Understandability</a:t>
              </a:r>
            </a:p>
          </p:txBody>
        </p:sp>
        <p:pic>
          <p:nvPicPr>
            <p:cNvPr id="45" name="Graphic 44" descr="Open book with solid fill">
              <a:extLst>
                <a:ext uri="{FF2B5EF4-FFF2-40B4-BE49-F238E27FC236}">
                  <a16:creationId xmlns:a16="http://schemas.microsoft.com/office/drawing/2014/main" id="{54B48A0D-9CB1-2620-D566-63E739E4F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082738" y="3113024"/>
              <a:ext cx="761751" cy="761751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577A8E5-5B11-61BC-5B75-E98762F2B1EB}"/>
              </a:ext>
            </a:extLst>
          </p:cNvPr>
          <p:cNvGrpSpPr/>
          <p:nvPr/>
        </p:nvGrpSpPr>
        <p:grpSpPr>
          <a:xfrm>
            <a:off x="8378897" y="1412776"/>
            <a:ext cx="3168352" cy="998726"/>
            <a:chOff x="3841981" y="4849864"/>
            <a:chExt cx="3168352" cy="99872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01CD1BF-5DEE-F472-6431-80F259068504}"/>
                </a:ext>
              </a:extLst>
            </p:cNvPr>
            <p:cNvSpPr/>
            <p:nvPr/>
          </p:nvSpPr>
          <p:spPr bwMode="auto">
            <a:xfrm>
              <a:off x="3841981" y="4849864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Applicability</a:t>
              </a:r>
            </a:p>
          </p:txBody>
        </p:sp>
        <p:pic>
          <p:nvPicPr>
            <p:cNvPr id="50" name="Graphic 49" descr="Gears with solid fill">
              <a:extLst>
                <a:ext uri="{FF2B5EF4-FFF2-40B4-BE49-F238E27FC236}">
                  <a16:creationId xmlns:a16="http://schemas.microsoft.com/office/drawing/2014/main" id="{45A0C872-6301-6990-7C19-E28BFF2F6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147433" y="4970216"/>
              <a:ext cx="761751" cy="761751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CFDB858-2738-9008-BD96-C3F55060BE29}"/>
              </a:ext>
            </a:extLst>
          </p:cNvPr>
          <p:cNvGrpSpPr/>
          <p:nvPr/>
        </p:nvGrpSpPr>
        <p:grpSpPr>
          <a:xfrm>
            <a:off x="479376" y="1412776"/>
            <a:ext cx="3168352" cy="998726"/>
            <a:chOff x="8472534" y="1168070"/>
            <a:chExt cx="3168352" cy="99872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1CC083A-B744-4733-401F-05A5E37154A9}"/>
                </a:ext>
              </a:extLst>
            </p:cNvPr>
            <p:cNvSpPr/>
            <p:nvPr/>
          </p:nvSpPr>
          <p:spPr bwMode="auto">
            <a:xfrm>
              <a:off x="8472534" y="1168070"/>
              <a:ext cx="3168352" cy="99872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Usefulness</a:t>
              </a:r>
            </a:p>
          </p:txBody>
        </p:sp>
        <p:pic>
          <p:nvPicPr>
            <p:cNvPr id="47" name="Graphic 46" descr="Diamond with solid fill">
              <a:extLst>
                <a:ext uri="{FF2B5EF4-FFF2-40B4-BE49-F238E27FC236}">
                  <a16:creationId xmlns:a16="http://schemas.microsoft.com/office/drawing/2014/main" id="{F5B35EF2-2FDF-EEC7-8A80-AEED087FF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625521" y="1300501"/>
              <a:ext cx="761751" cy="761751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DD6D5C1-B2DE-EC1D-45B7-BF7FE7AD2CB4}"/>
              </a:ext>
            </a:extLst>
          </p:cNvPr>
          <p:cNvSpPr/>
          <p:nvPr/>
        </p:nvSpPr>
        <p:spPr bwMode="auto">
          <a:xfrm>
            <a:off x="911154" y="5229200"/>
            <a:ext cx="2736574" cy="7972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Would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best practices for CoPs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 LSAD be helpful?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85586E-BE4B-EB7A-0777-7AE50978BE9E}"/>
              </a:ext>
            </a:extLst>
          </p:cNvPr>
          <p:cNvSpPr/>
          <p:nvPr/>
        </p:nvSpPr>
        <p:spPr bwMode="auto">
          <a:xfrm>
            <a:off x="911154" y="2564904"/>
            <a:ext cx="2736574" cy="9044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serve as a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source of inspiration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57F4AF-5049-FB6F-C186-370AA3CFC23D}"/>
              </a:ext>
            </a:extLst>
          </p:cNvPr>
          <p:cNvSpPr/>
          <p:nvPr/>
        </p:nvSpPr>
        <p:spPr bwMode="auto">
          <a:xfrm>
            <a:off x="911154" y="3588431"/>
            <a:ext cx="2736574" cy="7385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support in the establishment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of CoPs in LSAD?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088A91-1B8F-6F7D-9FBA-DC81582BB715}"/>
              </a:ext>
            </a:extLst>
          </p:cNvPr>
          <p:cNvSpPr/>
          <p:nvPr/>
        </p:nvSpPr>
        <p:spPr bwMode="auto">
          <a:xfrm>
            <a:off x="911154" y="4446093"/>
            <a:ext cx="2736574" cy="6640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evaluate existing CoPs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 in LSAD?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86FE3A-5D77-C3C6-7B7F-C2A82BD6041F}"/>
              </a:ext>
            </a:extLst>
          </p:cNvPr>
          <p:cNvSpPr/>
          <p:nvPr/>
        </p:nvSpPr>
        <p:spPr bwMode="auto">
          <a:xfrm>
            <a:off x="479376" y="5229200"/>
            <a:ext cx="346640" cy="7972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B9777E-CEB5-D770-32EB-45CF48BC8DB4}"/>
              </a:ext>
            </a:extLst>
          </p:cNvPr>
          <p:cNvSpPr/>
          <p:nvPr/>
        </p:nvSpPr>
        <p:spPr bwMode="auto">
          <a:xfrm>
            <a:off x="479376" y="2564904"/>
            <a:ext cx="346640" cy="9044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6E7B4E-A457-06BB-3B4A-BCB6B49D5806}"/>
              </a:ext>
            </a:extLst>
          </p:cNvPr>
          <p:cNvSpPr/>
          <p:nvPr/>
        </p:nvSpPr>
        <p:spPr bwMode="auto">
          <a:xfrm>
            <a:off x="479376" y="3588431"/>
            <a:ext cx="346640" cy="7385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82ACF2-A0F2-907E-0FF3-E4DD4539913F}"/>
              </a:ext>
            </a:extLst>
          </p:cNvPr>
          <p:cNvSpPr/>
          <p:nvPr/>
        </p:nvSpPr>
        <p:spPr bwMode="auto">
          <a:xfrm>
            <a:off x="479376" y="4446093"/>
            <a:ext cx="346640" cy="6640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44D5FA-E9A1-BE58-CFFE-30169061B289}"/>
              </a:ext>
            </a:extLst>
          </p:cNvPr>
          <p:cNvSpPr/>
          <p:nvPr/>
        </p:nvSpPr>
        <p:spPr bwMode="auto">
          <a:xfrm>
            <a:off x="4429136" y="2569910"/>
            <a:ext cx="3168351" cy="9044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Are the dimensions and characteristics of the taxonomy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easy to understand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9F59C6-917E-BEA3-ED42-BCF00C2F57E6}"/>
              </a:ext>
            </a:extLst>
          </p:cNvPr>
          <p:cNvSpPr/>
          <p:nvPr/>
        </p:nvSpPr>
        <p:spPr bwMode="auto">
          <a:xfrm>
            <a:off x="8358888" y="2575776"/>
            <a:ext cx="3168351" cy="9044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Can the taxonomy be </a:t>
            </a: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easily applied in practice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3389765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hlinkClick r:id="rId22" action="ppaction://hlinksldjump"/>
            <a:extLst>
              <a:ext uri="{FF2B5EF4-FFF2-40B4-BE49-F238E27FC236}">
                <a16:creationId xmlns:a16="http://schemas.microsoft.com/office/drawing/2014/main" id="{AE038678-356D-E291-9373-B76F3A6EA6EF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2" name="Rectangle 21">
            <a:hlinkClick r:id="rId22" action="ppaction://hlinksldjump"/>
            <a:extLst>
              <a:ext uri="{FF2B5EF4-FFF2-40B4-BE49-F238E27FC236}">
                <a16:creationId xmlns:a16="http://schemas.microsoft.com/office/drawing/2014/main" id="{7251ABAD-0CA2-B685-C4D3-3961919EF37D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1" name="Rectangle 20">
            <a:hlinkClick r:id="rId23" action="ppaction://hlinksldjump"/>
            <a:extLst>
              <a:ext uri="{FF2B5EF4-FFF2-40B4-BE49-F238E27FC236}">
                <a16:creationId xmlns:a16="http://schemas.microsoft.com/office/drawing/2014/main" id="{9C207B86-95DF-AE31-0CEA-AD3FE61F3214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20" name="Rectangle 19">
            <a:hlinkClick r:id="rId23" action="ppaction://hlinksldjump"/>
            <a:extLst>
              <a:ext uri="{FF2B5EF4-FFF2-40B4-BE49-F238E27FC236}">
                <a16:creationId xmlns:a16="http://schemas.microsoft.com/office/drawing/2014/main" id="{4DD4DDC8-95D5-268B-AAB5-9A33F69F5989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19" name="Rectangle 18">
            <a:hlinkClick r:id="rId24" action="ppaction://hlinksldjump"/>
            <a:extLst>
              <a:ext uri="{FF2B5EF4-FFF2-40B4-BE49-F238E27FC236}">
                <a16:creationId xmlns:a16="http://schemas.microsoft.com/office/drawing/2014/main" id="{03DA5A0A-740A-D693-85F4-13B034BE42B1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8" name="Rectangle 17">
            <a:hlinkClick r:id="rId24" action="ppaction://hlinksldjump"/>
            <a:extLst>
              <a:ext uri="{FF2B5EF4-FFF2-40B4-BE49-F238E27FC236}">
                <a16:creationId xmlns:a16="http://schemas.microsoft.com/office/drawing/2014/main" id="{6616DEC0-0A2D-A015-85D5-28EC176E54D1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7" name="Rectangle 16">
            <a:hlinkClick r:id="rId25" action="ppaction://hlinksldjump"/>
            <a:extLst>
              <a:ext uri="{FF2B5EF4-FFF2-40B4-BE49-F238E27FC236}">
                <a16:creationId xmlns:a16="http://schemas.microsoft.com/office/drawing/2014/main" id="{B2294178-243E-538D-D92E-B2B39C0D9ADC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6" name="Rectangle 15">
            <a:hlinkClick r:id="rId25" action="ppaction://hlinksldjump"/>
            <a:extLst>
              <a:ext uri="{FF2B5EF4-FFF2-40B4-BE49-F238E27FC236}">
                <a16:creationId xmlns:a16="http://schemas.microsoft.com/office/drawing/2014/main" id="{339E8B9A-F525-74E8-786C-920296D2AD79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B3D0DA-1489-4552-AE43-CA60B2BAF24E}"/>
              </a:ext>
            </a:extLst>
          </p:cNvPr>
          <p:cNvCxnSpPr/>
          <p:nvPr>
            <p:custDataLst>
              <p:tags r:id="rId10"/>
            </p:custDataLst>
          </p:nvPr>
        </p:nvCxnSpPr>
        <p:spPr bwMode="auto">
          <a:xfrm>
            <a:off x="514349" y="310850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3B92B4-350C-8A5C-0E1D-5F279459D446}"/>
              </a:ext>
            </a:extLst>
          </p:cNvPr>
          <p:cNvCxnSpPr/>
          <p:nvPr>
            <p:custDataLst>
              <p:tags r:id="rId11"/>
            </p:custDataLst>
          </p:nvPr>
        </p:nvCxnSpPr>
        <p:spPr bwMode="auto">
          <a:xfrm>
            <a:off x="514349" y="350861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hlinkClick r:id="rId26" action="ppaction://hlinksldjump"/>
            <a:extLst>
              <a:ext uri="{FF2B5EF4-FFF2-40B4-BE49-F238E27FC236}">
                <a16:creationId xmlns:a16="http://schemas.microsoft.com/office/drawing/2014/main" id="{DB8F9D46-6FBF-A30D-EC13-390AEFAEA7AE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2" name="Rectangle 11">
            <a:hlinkClick r:id="rId26" action="ppaction://hlinksldjump"/>
            <a:extLst>
              <a:ext uri="{FF2B5EF4-FFF2-40B4-BE49-F238E27FC236}">
                <a16:creationId xmlns:a16="http://schemas.microsoft.com/office/drawing/2014/main" id="{FFA46BDD-72D1-ACEC-00B3-AE8DEA5B84DC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1" name="Rectangle 10">
            <a:hlinkClick r:id="rId27" action="ppaction://hlinksldjump"/>
            <a:extLst>
              <a:ext uri="{FF2B5EF4-FFF2-40B4-BE49-F238E27FC236}">
                <a16:creationId xmlns:a16="http://schemas.microsoft.com/office/drawing/2014/main" id="{F17719AB-C029-CF97-AB5C-D999824365DB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0" name="Rectangle 9">
            <a:hlinkClick r:id="rId27" action="ppaction://hlinksldjump"/>
            <a:extLst>
              <a:ext uri="{FF2B5EF4-FFF2-40B4-BE49-F238E27FC236}">
                <a16:creationId xmlns:a16="http://schemas.microsoft.com/office/drawing/2014/main" id="{477DAD0E-2989-B6D9-C88C-3949B7BC4F7B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9" name="Rectangle 8">
            <a:hlinkClick r:id="rId28" action="ppaction://hlinksldjump"/>
            <a:extLst>
              <a:ext uri="{FF2B5EF4-FFF2-40B4-BE49-F238E27FC236}">
                <a16:creationId xmlns:a16="http://schemas.microsoft.com/office/drawing/2014/main" id="{5A22FFF6-3488-9CCB-1C0E-014F6E68AC50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8" name="Rectangle 7">
            <a:hlinkClick r:id="rId28" action="ppaction://hlinksldjump"/>
            <a:extLst>
              <a:ext uri="{FF2B5EF4-FFF2-40B4-BE49-F238E27FC236}">
                <a16:creationId xmlns:a16="http://schemas.microsoft.com/office/drawing/2014/main" id="{269E9E6D-0C30-B468-8B80-80D49D28A1B8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D442AFB4-2B94-483B-240D-AC07FD4EDA43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6" name="Rectangle 5">
            <a:hlinkClick r:id="rId29" action="ppaction://hlinksldjump"/>
            <a:extLst>
              <a:ext uri="{FF2B5EF4-FFF2-40B4-BE49-F238E27FC236}">
                <a16:creationId xmlns:a16="http://schemas.microsoft.com/office/drawing/2014/main" id="{A4C76B43-5BD8-97A4-CB6A-2AB935290653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1BADA9-AED3-5E11-0C85-1CDF69FC6396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3238-CF05-D9F5-8EBA-A0A8B688A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AD1FAE-67A2-BD04-EFB7-715777DFF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67435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BCA0A-1E82-F887-976E-E199EEE7C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231762"/>
            <a:ext cx="10586099" cy="360535"/>
          </a:xfrm>
        </p:spPr>
        <p:txBody>
          <a:bodyPr/>
          <a:lstStyle/>
          <a:p>
            <a:r>
              <a:rPr lang="en-US" dirty="0"/>
              <a:t>Expert Interviews – Participants &amp; Set-Up</a:t>
            </a:r>
          </a:p>
        </p:txBody>
      </p:sp>
      <p:pic>
        <p:nvPicPr>
          <p:cNvPr id="8" name="Content Placeholder 7" descr="User with solid fill">
            <a:extLst>
              <a:ext uri="{FF2B5EF4-FFF2-40B4-BE49-F238E27FC236}">
                <a16:creationId xmlns:a16="http://schemas.microsoft.com/office/drawing/2014/main" id="{9768011E-EB7B-2CD4-BEB3-C51EC7B310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53479" y="3090664"/>
            <a:ext cx="914400" cy="9144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17198-7663-A7F2-F366-646D14450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12D22-EAE2-D769-D340-8DE2F9CB5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DDE22C9B-EB66-8301-95CA-223D8EEC6B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4377" y="745940"/>
            <a:ext cx="5331890" cy="395287"/>
          </a:xfrm>
        </p:spPr>
        <p:txBody>
          <a:bodyPr/>
          <a:lstStyle/>
          <a:p>
            <a:r>
              <a:rPr lang="en-US" dirty="0">
                <a:solidFill>
                  <a:srgbClr val="00569B"/>
                </a:solidFill>
              </a:rPr>
              <a:t>Details</a:t>
            </a:r>
          </a:p>
        </p:txBody>
      </p:sp>
      <p:pic>
        <p:nvPicPr>
          <p:cNvPr id="9" name="Content Placeholder 7" descr="User with solid fill">
            <a:extLst>
              <a:ext uri="{FF2B5EF4-FFF2-40B4-BE49-F238E27FC236}">
                <a16:creationId xmlns:a16="http://schemas.microsoft.com/office/drawing/2014/main" id="{F1F0278A-4904-9C71-2A1E-DEB7589F8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6404352" y="3090664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Content Placeholder 7" descr="User with solid fill">
            <a:extLst>
              <a:ext uri="{FF2B5EF4-FFF2-40B4-BE49-F238E27FC236}">
                <a16:creationId xmlns:a16="http://schemas.microsoft.com/office/drawing/2014/main" id="{D4C4A858-7B76-FD23-E9F7-E6DBC0D66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9548440" y="3090664"/>
            <a:ext cx="101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8BF5C87-F9D0-AC11-9A2C-ABC7773BDD89}"/>
              </a:ext>
            </a:extLst>
          </p:cNvPr>
          <p:cNvSpPr/>
          <p:nvPr/>
        </p:nvSpPr>
        <p:spPr bwMode="auto">
          <a:xfrm>
            <a:off x="2514535" y="3879893"/>
            <a:ext cx="2592288" cy="41320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00569B"/>
                </a:solidFill>
                <a:cs typeface="Arial" pitchFamily="34" charset="0"/>
              </a:rPr>
              <a:t>Expert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9A3A9F-87B2-4E54-A0CB-D5FD9E5465DE}"/>
              </a:ext>
            </a:extLst>
          </p:cNvPr>
          <p:cNvSpPr/>
          <p:nvPr/>
        </p:nvSpPr>
        <p:spPr bwMode="auto">
          <a:xfrm>
            <a:off x="5349384" y="3879893"/>
            <a:ext cx="3024336" cy="41320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00569B"/>
                </a:solidFill>
                <a:cs typeface="Arial" pitchFamily="34" charset="0"/>
              </a:rPr>
              <a:t>Expert 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AB3E07-8860-603C-094C-6D66AA2CEC98}"/>
              </a:ext>
            </a:extLst>
          </p:cNvPr>
          <p:cNvSpPr/>
          <p:nvPr/>
        </p:nvSpPr>
        <p:spPr bwMode="auto">
          <a:xfrm>
            <a:off x="8616280" y="3879375"/>
            <a:ext cx="2880320" cy="41320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00569B"/>
                </a:solidFill>
                <a:cs typeface="Arial" pitchFamily="34" charset="0"/>
              </a:rPr>
              <a:t>Expert 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A3BA41-3698-4411-41F6-22F16A0DF57B}"/>
              </a:ext>
            </a:extLst>
          </p:cNvPr>
          <p:cNvSpPr/>
          <p:nvPr/>
        </p:nvSpPr>
        <p:spPr bwMode="auto">
          <a:xfrm>
            <a:off x="2514535" y="5060240"/>
            <a:ext cx="2592288" cy="519717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Chapter Lead for Enterprise Architecture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9E3D8C-CC94-15A8-25F3-5B41F9B26180}"/>
              </a:ext>
            </a:extLst>
          </p:cNvPr>
          <p:cNvSpPr/>
          <p:nvPr/>
        </p:nvSpPr>
        <p:spPr bwMode="auto">
          <a:xfrm>
            <a:off x="5349384" y="5060240"/>
            <a:ext cx="3024336" cy="519717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Enterprise Architect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99F55D-E47B-776E-8533-D8D92A82CCAC}"/>
              </a:ext>
            </a:extLst>
          </p:cNvPr>
          <p:cNvSpPr/>
          <p:nvPr/>
        </p:nvSpPr>
        <p:spPr bwMode="auto">
          <a:xfrm>
            <a:off x="8616280" y="5059722"/>
            <a:ext cx="2880320" cy="519717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Agile Master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E30BE5-0CFC-8983-AB95-01C01B7B55E1}"/>
              </a:ext>
            </a:extLst>
          </p:cNvPr>
          <p:cNvSpPr/>
          <p:nvPr/>
        </p:nvSpPr>
        <p:spPr bwMode="auto">
          <a:xfrm>
            <a:off x="2514535" y="5660603"/>
            <a:ext cx="2592288" cy="720725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Organizing, Coordinating, Leading, and Participating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2769AD-1211-1F33-097C-554E75267773}"/>
              </a:ext>
            </a:extLst>
          </p:cNvPr>
          <p:cNvSpPr/>
          <p:nvPr/>
        </p:nvSpPr>
        <p:spPr bwMode="auto">
          <a:xfrm>
            <a:off x="5349384" y="5660603"/>
            <a:ext cx="3024336" cy="720725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Founding, Leading,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and Participating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BC8C5F-CAD0-0339-FE6B-E80EE1AE785B}"/>
              </a:ext>
            </a:extLst>
          </p:cNvPr>
          <p:cNvSpPr/>
          <p:nvPr/>
        </p:nvSpPr>
        <p:spPr bwMode="auto">
          <a:xfrm>
            <a:off x="8616280" y="5660085"/>
            <a:ext cx="2880320" cy="720725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Leading, Participating, Refining, and Improving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CB5673-AB76-31BA-44E6-A7BB45D0B250}"/>
              </a:ext>
            </a:extLst>
          </p:cNvPr>
          <p:cNvSpPr/>
          <p:nvPr/>
        </p:nvSpPr>
        <p:spPr bwMode="auto">
          <a:xfrm>
            <a:off x="2514535" y="4284331"/>
            <a:ext cx="2592288" cy="669903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Household Appliances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0CA5F5-4E1A-9F7F-04E6-240AB1F82653}"/>
              </a:ext>
            </a:extLst>
          </p:cNvPr>
          <p:cNvSpPr/>
          <p:nvPr/>
        </p:nvSpPr>
        <p:spPr bwMode="auto">
          <a:xfrm>
            <a:off x="5349384" y="4284331"/>
            <a:ext cx="3024336" cy="669903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Information and Communication Technology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2631FA-053C-1117-523D-503064A6E2CD}"/>
              </a:ext>
            </a:extLst>
          </p:cNvPr>
          <p:cNvSpPr/>
          <p:nvPr/>
        </p:nvSpPr>
        <p:spPr bwMode="auto">
          <a:xfrm>
            <a:off x="8616280" y="4283813"/>
            <a:ext cx="2880320" cy="669903"/>
          </a:xfrm>
          <a:prstGeom prst="rect">
            <a:avLst/>
          </a:prstGeom>
          <a:noFill/>
          <a:ln>
            <a:solidFill>
              <a:srgbClr val="00569B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Household Appliances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51A0D1-DCE2-0ACF-3476-67785E8082AF}"/>
              </a:ext>
            </a:extLst>
          </p:cNvPr>
          <p:cNvSpPr/>
          <p:nvPr/>
        </p:nvSpPr>
        <p:spPr bwMode="auto">
          <a:xfrm>
            <a:off x="511633" y="5059722"/>
            <a:ext cx="1752739" cy="51971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Job Role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049DBE9-CDFB-A111-95D1-59021587C9F4}"/>
              </a:ext>
            </a:extLst>
          </p:cNvPr>
          <p:cNvSpPr/>
          <p:nvPr/>
        </p:nvSpPr>
        <p:spPr bwMode="auto">
          <a:xfrm>
            <a:off x="519235" y="5660085"/>
            <a:ext cx="1752739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CoP Engagement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06D3CF-18F3-3BB0-4096-C5C91A8BB6C9}"/>
              </a:ext>
            </a:extLst>
          </p:cNvPr>
          <p:cNvSpPr/>
          <p:nvPr/>
        </p:nvSpPr>
        <p:spPr bwMode="auto">
          <a:xfrm>
            <a:off x="519235" y="4283813"/>
            <a:ext cx="1752739" cy="6699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Industry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578B9B-AC5F-227D-80E1-7FAE1036DAD3}"/>
              </a:ext>
            </a:extLst>
          </p:cNvPr>
          <p:cNvSpPr txBox="1"/>
          <p:nvPr/>
        </p:nvSpPr>
        <p:spPr>
          <a:xfrm>
            <a:off x="332903" y="1269787"/>
            <a:ext cx="5274525" cy="1284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en-US" sz="1400" dirty="0">
                <a:latin typeface="Arial" pitchFamily="34" charset="0"/>
              </a:rPr>
              <a:t>3 interviews with experts that have experience with CoPs and LSAD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en-US" sz="1400" dirty="0">
                <a:latin typeface="Arial" pitchFamily="34" charset="0"/>
              </a:rPr>
              <a:t>online via video call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en-US" sz="1400" dirty="0">
                <a:latin typeface="Arial" pitchFamily="34" charset="0"/>
              </a:rPr>
              <a:t>30-60 min long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en-US" sz="1400" dirty="0">
                <a:latin typeface="Arial" pitchFamily="34" charset="0"/>
              </a:rPr>
              <a:t>semi-structured with interview guide</a:t>
            </a:r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45CDD62B-34E9-38B8-A969-182DF4FC3A97}"/>
              </a:ext>
            </a:extLst>
          </p:cNvPr>
          <p:cNvSpPr txBox="1">
            <a:spLocks/>
          </p:cNvSpPr>
          <p:nvPr/>
        </p:nvSpPr>
        <p:spPr bwMode="auto">
          <a:xfrm>
            <a:off x="332902" y="2620599"/>
            <a:ext cx="10516551" cy="37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00569B"/>
                </a:solidFill>
              </a:rPr>
              <a:t>Participants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0AA2EE5-65D0-9858-41AA-25172678F644}"/>
              </a:ext>
            </a:extLst>
          </p:cNvPr>
          <p:cNvCxnSpPr/>
          <p:nvPr/>
        </p:nvCxnSpPr>
        <p:spPr bwMode="auto">
          <a:xfrm>
            <a:off x="332903" y="2996952"/>
            <a:ext cx="11192348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0D3466-BE94-78C8-ACCC-D4D7FBD3A55A}"/>
              </a:ext>
            </a:extLst>
          </p:cNvPr>
          <p:cNvCxnSpPr>
            <a:cxnSpLocks/>
          </p:cNvCxnSpPr>
          <p:nvPr/>
        </p:nvCxnSpPr>
        <p:spPr bwMode="auto">
          <a:xfrm flipV="1">
            <a:off x="332903" y="1092282"/>
            <a:ext cx="5274525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4" name="Text Placeholder 27">
            <a:extLst>
              <a:ext uri="{FF2B5EF4-FFF2-40B4-BE49-F238E27FC236}">
                <a16:creationId xmlns:a16="http://schemas.microsoft.com/office/drawing/2014/main" id="{BC4CDE57-B3FA-DA6B-5A90-C0B82EDBF733}"/>
              </a:ext>
            </a:extLst>
          </p:cNvPr>
          <p:cNvSpPr txBox="1">
            <a:spLocks/>
          </p:cNvSpPr>
          <p:nvPr/>
        </p:nvSpPr>
        <p:spPr bwMode="auto">
          <a:xfrm>
            <a:off x="6254971" y="707633"/>
            <a:ext cx="5169621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rgbClr val="00569B"/>
                </a:solidFill>
              </a:rPr>
              <a:t>Process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27686A-7C1D-CECF-5A70-9431517E1E09}"/>
              </a:ext>
            </a:extLst>
          </p:cNvPr>
          <p:cNvSpPr txBox="1"/>
          <p:nvPr/>
        </p:nvSpPr>
        <p:spPr>
          <a:xfrm>
            <a:off x="6250726" y="1269787"/>
            <a:ext cx="5274525" cy="1577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400" dirty="0">
                <a:latin typeface="Arial" pitchFamily="34" charset="0"/>
              </a:rPr>
              <a:t>Introduction of research and taxonomy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400" dirty="0">
                <a:latin typeface="Arial" pitchFamily="34" charset="0"/>
              </a:rPr>
              <a:t>General question (job role &amp; CoP experience)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400" dirty="0">
                <a:latin typeface="Arial" pitchFamily="34" charset="0"/>
              </a:rPr>
              <a:t>Questions based on quality criteria:</a:t>
            </a:r>
          </a:p>
          <a:p>
            <a:pPr marL="8001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Likert-Scale (1 strongly disagree – 5 strongly agree)</a:t>
            </a:r>
          </a:p>
          <a:p>
            <a:pPr marL="8001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itchFamily="34" charset="0"/>
              </a:rPr>
              <a:t>Open question for deeper insights</a:t>
            </a:r>
          </a:p>
          <a:p>
            <a:pPr marL="342900" indent="-342900">
              <a:spcBef>
                <a:spcPts val="300"/>
              </a:spcBef>
              <a:buFont typeface="+mj-lt"/>
              <a:buAutoNum type="arabicPeriod"/>
            </a:pPr>
            <a:r>
              <a:rPr lang="en-US" sz="1400" dirty="0">
                <a:latin typeface="Arial" pitchFamily="34" charset="0"/>
              </a:rPr>
              <a:t>Taxonomy application by experts to real-life CoP example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3809F6-FB28-7967-B222-D46645CDC1CA}"/>
              </a:ext>
            </a:extLst>
          </p:cNvPr>
          <p:cNvCxnSpPr>
            <a:cxnSpLocks/>
          </p:cNvCxnSpPr>
          <p:nvPr/>
        </p:nvCxnSpPr>
        <p:spPr bwMode="auto">
          <a:xfrm flipV="1">
            <a:off x="6250726" y="1092282"/>
            <a:ext cx="5274525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28339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07CCC-CE92-7FBF-0FCB-C27F41E25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F7D5-DEDE-F61C-4E74-F65262F1D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Expert Interviews –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1FAA-CEFE-8F8A-3099-CA1D0D665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77A31-2046-6940-E10F-E4C977E38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B469E087-8030-814C-0B6A-747C6D9428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79583"/>
            <a:ext cx="10586102" cy="395287"/>
          </a:xfrm>
        </p:spPr>
        <p:txBody>
          <a:bodyPr/>
          <a:lstStyle/>
          <a:p>
            <a:r>
              <a:rPr lang="en-US" dirty="0"/>
              <a:t>Overall summary</a:t>
            </a:r>
          </a:p>
        </p:txBody>
      </p:sp>
      <p:pic>
        <p:nvPicPr>
          <p:cNvPr id="7" name="Graphic 6" descr="Thumbs up sign with solid fill">
            <a:extLst>
              <a:ext uri="{FF2B5EF4-FFF2-40B4-BE49-F238E27FC236}">
                <a16:creationId xmlns:a16="http://schemas.microsoft.com/office/drawing/2014/main" id="{816B6496-5117-17D3-FEB1-6134D83EE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37637" y="1304337"/>
            <a:ext cx="914400" cy="914400"/>
          </a:xfrm>
          <a:prstGeom prst="rect">
            <a:avLst/>
          </a:prstGeom>
        </p:spPr>
      </p:pic>
      <p:pic>
        <p:nvPicPr>
          <p:cNvPr id="12" name="Graphic 11" descr="Thumbs Down with solid fill">
            <a:extLst>
              <a:ext uri="{FF2B5EF4-FFF2-40B4-BE49-F238E27FC236}">
                <a16:creationId xmlns:a16="http://schemas.microsoft.com/office/drawing/2014/main" id="{704977C8-BB40-C5F3-7DF1-33D2EF0D3E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4132" y="1304337"/>
            <a:ext cx="914400" cy="9144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CFBA99C-8673-8DDB-AA09-C1F0A292F238}"/>
              </a:ext>
            </a:extLst>
          </p:cNvPr>
          <p:cNvCxnSpPr/>
          <p:nvPr/>
        </p:nvCxnSpPr>
        <p:spPr bwMode="auto">
          <a:xfrm>
            <a:off x="4799856" y="1304337"/>
            <a:ext cx="0" cy="5266279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6FDB3B8-DA90-6723-8C1C-04EA4FCD5C46}"/>
              </a:ext>
            </a:extLst>
          </p:cNvPr>
          <p:cNvSpPr/>
          <p:nvPr/>
        </p:nvSpPr>
        <p:spPr bwMode="auto">
          <a:xfrm>
            <a:off x="697477" y="2324349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Overall Completeness</a:t>
            </a:r>
          </a:p>
        </p:txBody>
      </p:sp>
      <p:pic>
        <p:nvPicPr>
          <p:cNvPr id="16" name="Graphic 15" descr="Clipboard Badge with solid fill">
            <a:extLst>
              <a:ext uri="{FF2B5EF4-FFF2-40B4-BE49-F238E27FC236}">
                <a16:creationId xmlns:a16="http://schemas.microsoft.com/office/drawing/2014/main" id="{AE1C0068-DFE8-AC3C-09B8-2E09E56949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6838" y="2309753"/>
            <a:ext cx="424478" cy="42447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1335433-A96B-D644-23FB-B8A73E288ABC}"/>
              </a:ext>
            </a:extLst>
          </p:cNvPr>
          <p:cNvSpPr/>
          <p:nvPr/>
        </p:nvSpPr>
        <p:spPr bwMode="auto">
          <a:xfrm>
            <a:off x="697478" y="2907715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Overall Conciseness</a:t>
            </a:r>
          </a:p>
        </p:txBody>
      </p:sp>
      <p:pic>
        <p:nvPicPr>
          <p:cNvPr id="24" name="Graphic 23" descr="Maze with solid fill">
            <a:extLst>
              <a:ext uri="{FF2B5EF4-FFF2-40B4-BE49-F238E27FC236}">
                <a16:creationId xmlns:a16="http://schemas.microsoft.com/office/drawing/2014/main" id="{4C464951-ECDA-528A-529C-1DCF3E070E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6838" y="2891336"/>
            <a:ext cx="424478" cy="42447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3D8C416-16C7-F951-28F8-F47494BFF42A}"/>
              </a:ext>
            </a:extLst>
          </p:cNvPr>
          <p:cNvSpPr/>
          <p:nvPr/>
        </p:nvSpPr>
        <p:spPr bwMode="auto">
          <a:xfrm>
            <a:off x="697477" y="3491081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Usefulness</a:t>
            </a:r>
          </a:p>
        </p:txBody>
      </p:sp>
      <p:pic>
        <p:nvPicPr>
          <p:cNvPr id="26" name="Graphic 25" descr="Diamond with solid fill">
            <a:extLst>
              <a:ext uri="{FF2B5EF4-FFF2-40B4-BE49-F238E27FC236}">
                <a16:creationId xmlns:a16="http://schemas.microsoft.com/office/drawing/2014/main" id="{5CFE42E4-5476-1B63-6976-BF7C73F07E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3582" y="3519719"/>
            <a:ext cx="437734" cy="39528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A7DDDFF-472E-4400-C1FD-DFC4C1B31BCD}"/>
              </a:ext>
            </a:extLst>
          </p:cNvPr>
          <p:cNvSpPr/>
          <p:nvPr/>
        </p:nvSpPr>
        <p:spPr bwMode="auto">
          <a:xfrm>
            <a:off x="697476" y="4074447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Expandability</a:t>
            </a:r>
          </a:p>
        </p:txBody>
      </p:sp>
      <p:pic>
        <p:nvPicPr>
          <p:cNvPr id="33" name="Graphic 32" descr="Blueprint with solid fill">
            <a:extLst>
              <a:ext uri="{FF2B5EF4-FFF2-40B4-BE49-F238E27FC236}">
                <a16:creationId xmlns:a16="http://schemas.microsoft.com/office/drawing/2014/main" id="{C4EB37DF-29B0-21F8-8F0C-73B49E04B6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26838" y="4045808"/>
            <a:ext cx="424478" cy="42447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2338055-CA99-7FA5-B927-2F86D6532AD9}"/>
              </a:ext>
            </a:extLst>
          </p:cNvPr>
          <p:cNvSpPr/>
          <p:nvPr/>
        </p:nvSpPr>
        <p:spPr bwMode="auto">
          <a:xfrm>
            <a:off x="700390" y="5241177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pic>
        <p:nvPicPr>
          <p:cNvPr id="35" name="Graphic 34" descr="Gears with solid fill">
            <a:extLst>
              <a:ext uri="{FF2B5EF4-FFF2-40B4-BE49-F238E27FC236}">
                <a16:creationId xmlns:a16="http://schemas.microsoft.com/office/drawing/2014/main" id="{47A39062-F475-05CE-68F2-42AE867D7CE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26838" y="5235847"/>
            <a:ext cx="424478" cy="424478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3A78BA33-A342-C385-9172-58DE89F9698C}"/>
              </a:ext>
            </a:extLst>
          </p:cNvPr>
          <p:cNvSpPr/>
          <p:nvPr/>
        </p:nvSpPr>
        <p:spPr bwMode="auto">
          <a:xfrm>
            <a:off x="695400" y="4657813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pic>
        <p:nvPicPr>
          <p:cNvPr id="43" name="Graphic 42" descr="Open book with solid fill">
            <a:extLst>
              <a:ext uri="{FF2B5EF4-FFF2-40B4-BE49-F238E27FC236}">
                <a16:creationId xmlns:a16="http://schemas.microsoft.com/office/drawing/2014/main" id="{9DD15210-1B02-1B09-4B48-7BD82CA93CF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26838" y="4643217"/>
            <a:ext cx="424478" cy="424478"/>
          </a:xfrm>
          <a:prstGeom prst="rect">
            <a:avLst/>
          </a:prstGeom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C3A2F8A4-DF96-B0D5-7DC1-49211BB14862}"/>
              </a:ext>
            </a:extLst>
          </p:cNvPr>
          <p:cNvGrpSpPr/>
          <p:nvPr/>
        </p:nvGrpSpPr>
        <p:grpSpPr>
          <a:xfrm>
            <a:off x="5071120" y="2306079"/>
            <a:ext cx="6500423" cy="1047503"/>
            <a:chOff x="5068185" y="2360124"/>
            <a:chExt cx="6500423" cy="104750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89226AC-DF08-50A1-B89F-58A178607699}"/>
                </a:ext>
              </a:extLst>
            </p:cNvPr>
            <p:cNvSpPr/>
            <p:nvPr/>
          </p:nvSpPr>
          <p:spPr bwMode="auto">
            <a:xfrm>
              <a:off x="5675162" y="2431848"/>
              <a:ext cx="5893446" cy="90405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1 of 3 experts mentioned a </a:t>
              </a:r>
              <a:r>
                <a:rPr lang="en-US" sz="1400" b="1" dirty="0">
                  <a:solidFill>
                    <a:schemeClr val="tx1"/>
                  </a:solidFill>
                  <a:latin typeface="Arial" pitchFamily="34" charset="0"/>
                </a:rPr>
                <a:t>missing dimension “Content”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1 of 3 experts mentioned the </a:t>
              </a:r>
              <a:r>
                <a:rPr lang="en-US" sz="1400" b="1" dirty="0">
                  <a:solidFill>
                    <a:schemeClr val="tx1"/>
                  </a:solidFill>
                  <a:latin typeface="Arial" pitchFamily="34" charset="0"/>
                </a:rPr>
                <a:t>missing cultural aspects </a:t>
              </a: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included in the dimension </a:t>
              </a:r>
              <a:r>
                <a:rPr lang="en-US" sz="1400" b="1" i="1" dirty="0">
                  <a:solidFill>
                    <a:schemeClr val="tx1"/>
                  </a:solidFill>
                  <a:latin typeface="Arial" pitchFamily="34" charset="0"/>
                </a:rPr>
                <a:t>Location</a:t>
              </a:r>
            </a:p>
          </p:txBody>
        </p:sp>
        <p:pic>
          <p:nvPicPr>
            <p:cNvPr id="66" name="Graphic 65" descr="Clipboard Badge with solid fill">
              <a:extLst>
                <a:ext uri="{FF2B5EF4-FFF2-40B4-BE49-F238E27FC236}">
                  <a16:creationId xmlns:a16="http://schemas.microsoft.com/office/drawing/2014/main" id="{47940037-408F-50AA-2B12-3FA663505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087888" y="2671637"/>
              <a:ext cx="424478" cy="424478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B1DB17A5-7C5B-3E3B-5CA0-A8CB188C9453}"/>
                </a:ext>
              </a:extLst>
            </p:cNvPr>
            <p:cNvSpPr/>
            <p:nvPr/>
          </p:nvSpPr>
          <p:spPr bwMode="auto">
            <a:xfrm>
              <a:off x="5068185" y="2360124"/>
              <a:ext cx="6500411" cy="104750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4990DC6-8F4C-F111-F2F6-B0B093C5084E}"/>
              </a:ext>
            </a:extLst>
          </p:cNvPr>
          <p:cNvGrpSpPr/>
          <p:nvPr/>
        </p:nvGrpSpPr>
        <p:grpSpPr>
          <a:xfrm>
            <a:off x="5072886" y="3478340"/>
            <a:ext cx="6500411" cy="1047503"/>
            <a:chOff x="5072886" y="3605632"/>
            <a:chExt cx="6500411" cy="1047503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4108817-AA15-5F8F-492D-6BD44D715F33}"/>
                </a:ext>
              </a:extLst>
            </p:cNvPr>
            <p:cNvSpPr/>
            <p:nvPr/>
          </p:nvSpPr>
          <p:spPr bwMode="auto">
            <a:xfrm>
              <a:off x="5675162" y="3605632"/>
              <a:ext cx="5893446" cy="1047503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1 of 3 experts recommends </a:t>
              </a:r>
              <a:r>
                <a:rPr lang="en-US" sz="1400" b="1" dirty="0">
                  <a:solidFill>
                    <a:schemeClr val="tx1"/>
                  </a:solidFill>
                  <a:latin typeface="Arial" pitchFamily="34" charset="0"/>
                </a:rPr>
                <a:t>reducing the dimension </a:t>
              </a:r>
              <a:r>
                <a:rPr lang="en-US" sz="1400" b="1" i="1" dirty="0">
                  <a:solidFill>
                    <a:schemeClr val="tx1"/>
                  </a:solidFill>
                  <a:latin typeface="Arial" pitchFamily="34" charset="0"/>
                </a:rPr>
                <a:t>Size</a:t>
              </a:r>
              <a:r>
                <a:rPr lang="en-US" sz="1400" b="1" dirty="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from 5 </a:t>
              </a:r>
              <a:r>
                <a:rPr lang="en-US" sz="1400" b="1" dirty="0">
                  <a:solidFill>
                    <a:schemeClr val="tx1"/>
                  </a:solidFill>
                  <a:latin typeface="Arial" pitchFamily="34" charset="0"/>
                </a:rPr>
                <a:t>to 3 characteristics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2 of 3 experts thought about combining characteristics in the dimension </a:t>
              </a:r>
              <a:r>
                <a:rPr lang="en-US" sz="1400" i="1" dirty="0">
                  <a:solidFill>
                    <a:schemeClr val="tx1"/>
                  </a:solidFill>
                  <a:latin typeface="Arial" pitchFamily="34" charset="0"/>
                </a:rPr>
                <a:t>Purpose</a:t>
              </a: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 but finally rejected this idea</a:t>
              </a:r>
              <a:endParaRPr lang="en-US" sz="1400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69" name="Graphic 68" descr="Maze with solid fill">
              <a:extLst>
                <a:ext uri="{FF2B5EF4-FFF2-40B4-BE49-F238E27FC236}">
                  <a16:creationId xmlns:a16="http://schemas.microsoft.com/office/drawing/2014/main" id="{EBA60A9A-B8E5-6D9B-5475-D3B422CCB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087888" y="3917144"/>
              <a:ext cx="424478" cy="424478"/>
            </a:xfrm>
            <a:prstGeom prst="rect">
              <a:avLst/>
            </a:prstGeom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B7E4FC3-41C8-E071-C9A4-F7CD5D58F794}"/>
                </a:ext>
              </a:extLst>
            </p:cNvPr>
            <p:cNvSpPr/>
            <p:nvPr/>
          </p:nvSpPr>
          <p:spPr bwMode="auto">
            <a:xfrm>
              <a:off x="5072886" y="3605632"/>
              <a:ext cx="6500411" cy="104750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804CC23-8C1E-F5A9-F9A5-0612C59CA2AD}"/>
              </a:ext>
            </a:extLst>
          </p:cNvPr>
          <p:cNvGrpSpPr/>
          <p:nvPr/>
        </p:nvGrpSpPr>
        <p:grpSpPr>
          <a:xfrm>
            <a:off x="5072646" y="4650601"/>
            <a:ext cx="6500411" cy="597858"/>
            <a:chOff x="5072646" y="4725144"/>
            <a:chExt cx="6500411" cy="597858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37DFD16-9100-D6C1-3CFB-DE587E4F43AF}"/>
                </a:ext>
              </a:extLst>
            </p:cNvPr>
            <p:cNvSpPr/>
            <p:nvPr/>
          </p:nvSpPr>
          <p:spPr bwMode="auto">
            <a:xfrm>
              <a:off x="5675162" y="4748242"/>
              <a:ext cx="5893446" cy="55166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1 of 3 experts asked for key metrics on how to know whether their CoP is successful</a:t>
              </a:r>
              <a:endParaRPr lang="en-US" sz="1400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70" name="Graphic 69" descr="Diamond with solid fill">
              <a:extLst>
                <a:ext uri="{FF2B5EF4-FFF2-40B4-BE49-F238E27FC236}">
                  <a16:creationId xmlns:a16="http://schemas.microsoft.com/office/drawing/2014/main" id="{CFCFB5C9-06AA-F786-BEC7-959DC966E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087888" y="4826430"/>
              <a:ext cx="437734" cy="395287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ECB9983-C561-5AFA-820F-A187652B3464}"/>
                </a:ext>
              </a:extLst>
            </p:cNvPr>
            <p:cNvSpPr/>
            <p:nvPr/>
          </p:nvSpPr>
          <p:spPr bwMode="auto">
            <a:xfrm>
              <a:off x="5072646" y="4725144"/>
              <a:ext cx="6500411" cy="59785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2389D84-A8E6-CE75-9A39-091291243B45}"/>
              </a:ext>
            </a:extLst>
          </p:cNvPr>
          <p:cNvGrpSpPr/>
          <p:nvPr/>
        </p:nvGrpSpPr>
        <p:grpSpPr>
          <a:xfrm>
            <a:off x="5068184" y="5373216"/>
            <a:ext cx="6500424" cy="981379"/>
            <a:chOff x="5068184" y="5373216"/>
            <a:chExt cx="6500424" cy="98137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E3F0F92-3977-2AB7-ED4C-320C8210D66F}"/>
                </a:ext>
              </a:extLst>
            </p:cNvPr>
            <p:cNvSpPr/>
            <p:nvPr/>
          </p:nvSpPr>
          <p:spPr bwMode="auto">
            <a:xfrm>
              <a:off x="5675162" y="5446520"/>
              <a:ext cx="5893446" cy="83477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Short definitions for each dimension/characteristics were needed</a:t>
              </a:r>
            </a:p>
            <a:p>
              <a:pPr marL="285750" indent="-285750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1 of 3 experts had difficulties understanding the dimensions </a:t>
              </a:r>
              <a:r>
                <a:rPr lang="en-US" sz="1400" i="1" dirty="0">
                  <a:solidFill>
                    <a:schemeClr val="tx1"/>
                  </a:solidFill>
                  <a:latin typeface="Arial" pitchFamily="34" charset="0"/>
                </a:rPr>
                <a:t>Organization</a:t>
              </a:r>
            </a:p>
          </p:txBody>
        </p:sp>
        <p:pic>
          <p:nvPicPr>
            <p:cNvPr id="72" name="Graphic 71" descr="Open book with solid fill">
              <a:extLst>
                <a:ext uri="{FF2B5EF4-FFF2-40B4-BE49-F238E27FC236}">
                  <a16:creationId xmlns:a16="http://schemas.microsoft.com/office/drawing/2014/main" id="{17865B6C-E7BF-A2F7-6ADB-48CC00CAD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087888" y="5651666"/>
              <a:ext cx="424478" cy="424478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C4589DA-521F-8CD6-F299-2C7D268E4D37}"/>
                </a:ext>
              </a:extLst>
            </p:cNvPr>
            <p:cNvSpPr/>
            <p:nvPr/>
          </p:nvSpPr>
          <p:spPr bwMode="auto">
            <a:xfrm>
              <a:off x="5068184" y="5373216"/>
              <a:ext cx="6500411" cy="9813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65281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hlinkClick r:id="rId22" action="ppaction://hlinksldjump"/>
            <a:extLst>
              <a:ext uri="{FF2B5EF4-FFF2-40B4-BE49-F238E27FC236}">
                <a16:creationId xmlns:a16="http://schemas.microsoft.com/office/drawing/2014/main" id="{AF977A1E-D519-6876-B80D-D88470040BB8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2" name="Rectangle 21">
            <a:hlinkClick r:id="rId22" action="ppaction://hlinksldjump"/>
            <a:extLst>
              <a:ext uri="{FF2B5EF4-FFF2-40B4-BE49-F238E27FC236}">
                <a16:creationId xmlns:a16="http://schemas.microsoft.com/office/drawing/2014/main" id="{E371DE8F-2929-B7A0-A13B-A447CBC8AAE9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1" name="Rectangle 20">
            <a:hlinkClick r:id="rId23" action="ppaction://hlinksldjump"/>
            <a:extLst>
              <a:ext uri="{FF2B5EF4-FFF2-40B4-BE49-F238E27FC236}">
                <a16:creationId xmlns:a16="http://schemas.microsoft.com/office/drawing/2014/main" id="{790E5FBB-A201-06D4-763A-229985EE2ED2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20" name="Rectangle 19">
            <a:hlinkClick r:id="rId23" action="ppaction://hlinksldjump"/>
            <a:extLst>
              <a:ext uri="{FF2B5EF4-FFF2-40B4-BE49-F238E27FC236}">
                <a16:creationId xmlns:a16="http://schemas.microsoft.com/office/drawing/2014/main" id="{4FB85B90-1FD8-F3F8-3F83-CD28CEB82674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19" name="Rectangle 18">
            <a:hlinkClick r:id="rId24" action="ppaction://hlinksldjump"/>
            <a:extLst>
              <a:ext uri="{FF2B5EF4-FFF2-40B4-BE49-F238E27FC236}">
                <a16:creationId xmlns:a16="http://schemas.microsoft.com/office/drawing/2014/main" id="{7AE77046-8CB9-0B1E-AEFB-0D16C7DCAB65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8" name="Rectangle 17">
            <a:hlinkClick r:id="rId24" action="ppaction://hlinksldjump"/>
            <a:extLst>
              <a:ext uri="{FF2B5EF4-FFF2-40B4-BE49-F238E27FC236}">
                <a16:creationId xmlns:a16="http://schemas.microsoft.com/office/drawing/2014/main" id="{A7B259CA-AEA5-B311-F6FF-61505691028D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F26597E-346F-970E-4130-90CF8A8715AC}"/>
              </a:ext>
            </a:extLst>
          </p:cNvPr>
          <p:cNvCxnSpPr/>
          <p:nvPr>
            <p:custDataLst>
              <p:tags r:id="rId8"/>
            </p:custDataLst>
          </p:nvPr>
        </p:nvCxnSpPr>
        <p:spPr bwMode="auto">
          <a:xfrm>
            <a:off x="514349" y="357211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E6442E1-C013-1CE2-221A-28911C6EF805}"/>
              </a:ext>
            </a:extLst>
          </p:cNvPr>
          <p:cNvCxnSpPr/>
          <p:nvPr>
            <p:custDataLst>
              <p:tags r:id="rId9"/>
            </p:custDataLst>
          </p:nvPr>
        </p:nvCxnSpPr>
        <p:spPr bwMode="auto">
          <a:xfrm>
            <a:off x="514349" y="397222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hlinkClick r:id="rId25" action="ppaction://hlinksldjump"/>
            <a:extLst>
              <a:ext uri="{FF2B5EF4-FFF2-40B4-BE49-F238E27FC236}">
                <a16:creationId xmlns:a16="http://schemas.microsoft.com/office/drawing/2014/main" id="{2A3B337A-18DE-AF5C-8DB6-3A73E74C1586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4" name="Rectangle 13">
            <a:hlinkClick r:id="rId25" action="ppaction://hlinksldjump"/>
            <a:extLst>
              <a:ext uri="{FF2B5EF4-FFF2-40B4-BE49-F238E27FC236}">
                <a16:creationId xmlns:a16="http://schemas.microsoft.com/office/drawing/2014/main" id="{BC21A2AB-9D25-68C9-0E68-4B5CD9231DCB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3" name="Rectangle 12">
            <a:hlinkClick r:id="rId26" action="ppaction://hlinksldjump"/>
            <a:extLst>
              <a:ext uri="{FF2B5EF4-FFF2-40B4-BE49-F238E27FC236}">
                <a16:creationId xmlns:a16="http://schemas.microsoft.com/office/drawing/2014/main" id="{6E46C8B7-CC28-AEA8-6F11-E205F5FE0E8F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2" name="Rectangle 11">
            <a:hlinkClick r:id="rId26" action="ppaction://hlinksldjump"/>
            <a:extLst>
              <a:ext uri="{FF2B5EF4-FFF2-40B4-BE49-F238E27FC236}">
                <a16:creationId xmlns:a16="http://schemas.microsoft.com/office/drawing/2014/main" id="{928936FE-788D-CF38-9972-A286F371BB40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1" name="Rectangle 10">
            <a:hlinkClick r:id="rId27" action="ppaction://hlinksldjump"/>
            <a:extLst>
              <a:ext uri="{FF2B5EF4-FFF2-40B4-BE49-F238E27FC236}">
                <a16:creationId xmlns:a16="http://schemas.microsoft.com/office/drawing/2014/main" id="{8C0340E2-2ECF-6BB5-354F-78502925D618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0" name="Rectangle 9">
            <a:hlinkClick r:id="rId27" action="ppaction://hlinksldjump"/>
            <a:extLst>
              <a:ext uri="{FF2B5EF4-FFF2-40B4-BE49-F238E27FC236}">
                <a16:creationId xmlns:a16="http://schemas.microsoft.com/office/drawing/2014/main" id="{52CB1DA9-75C8-CA46-4D7D-7F1D4563B368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9" name="Rectangle 8">
            <a:hlinkClick r:id="rId28" action="ppaction://hlinksldjump"/>
            <a:extLst>
              <a:ext uri="{FF2B5EF4-FFF2-40B4-BE49-F238E27FC236}">
                <a16:creationId xmlns:a16="http://schemas.microsoft.com/office/drawing/2014/main" id="{DE5A16CB-0AD7-E691-F69F-0A141FAD5203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8" name="Rectangle 7">
            <a:hlinkClick r:id="rId28" action="ppaction://hlinksldjump"/>
            <a:extLst>
              <a:ext uri="{FF2B5EF4-FFF2-40B4-BE49-F238E27FC236}">
                <a16:creationId xmlns:a16="http://schemas.microsoft.com/office/drawing/2014/main" id="{7830AB08-377D-80B5-5FF7-EDAAC2CF89AD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BBC44706-F218-9059-9045-F28DDD66E908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6" name="Rectangle 5">
            <a:hlinkClick r:id="rId29" action="ppaction://hlinksldjump"/>
            <a:extLst>
              <a:ext uri="{FF2B5EF4-FFF2-40B4-BE49-F238E27FC236}">
                <a16:creationId xmlns:a16="http://schemas.microsoft.com/office/drawing/2014/main" id="{190BD3FF-F2A8-0164-9DE4-5D08117AC697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319FC5-7ADD-F62F-4D39-CE5287FDC36C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F98280-72A0-65A9-F25C-7D4B115C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9DF56-82DC-FC90-C412-AA34BA7B4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200931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hlinkClick r:id="rId20" action="ppaction://hlinksldjump"/>
            <a:extLst>
              <a:ext uri="{FF2B5EF4-FFF2-40B4-BE49-F238E27FC236}">
                <a16:creationId xmlns:a16="http://schemas.microsoft.com/office/drawing/2014/main" id="{396BDB9A-2316-DD3D-412A-0BD821806382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1" name="Rectangle 20">
            <a:hlinkClick r:id="rId20" action="ppaction://hlinksldjump"/>
            <a:extLst>
              <a:ext uri="{FF2B5EF4-FFF2-40B4-BE49-F238E27FC236}">
                <a16:creationId xmlns:a16="http://schemas.microsoft.com/office/drawing/2014/main" id="{88AC4719-07CD-535E-12B1-9047A4928FB2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0" name="Rectangle 19">
            <a:hlinkClick r:id="rId21" action="ppaction://hlinksldjump"/>
            <a:extLst>
              <a:ext uri="{FF2B5EF4-FFF2-40B4-BE49-F238E27FC236}">
                <a16:creationId xmlns:a16="http://schemas.microsoft.com/office/drawing/2014/main" id="{C3A8985F-BD0B-762C-A423-4C083270AD18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19" name="Rectangle 18">
            <a:hlinkClick r:id="rId21" action="ppaction://hlinksldjump"/>
            <a:extLst>
              <a:ext uri="{FF2B5EF4-FFF2-40B4-BE49-F238E27FC236}">
                <a16:creationId xmlns:a16="http://schemas.microsoft.com/office/drawing/2014/main" id="{B2944712-0D45-7DE5-E83B-0C977352A2E5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18" name="Rectangle 17">
            <a:hlinkClick r:id="rId22" action="ppaction://hlinksldjump"/>
            <a:extLst>
              <a:ext uri="{FF2B5EF4-FFF2-40B4-BE49-F238E27FC236}">
                <a16:creationId xmlns:a16="http://schemas.microsoft.com/office/drawing/2014/main" id="{583B0B75-8D4B-D017-5FE7-12BA8406AF71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7" name="Rectangle 16">
            <a:hlinkClick r:id="rId22" action="ppaction://hlinksldjump"/>
            <a:extLst>
              <a:ext uri="{FF2B5EF4-FFF2-40B4-BE49-F238E27FC236}">
                <a16:creationId xmlns:a16="http://schemas.microsoft.com/office/drawing/2014/main" id="{0AD72BC3-C40C-856D-28DE-1494BD8304E9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6" name="Rectangle 15">
            <a:hlinkClick r:id="rId23" action="ppaction://hlinksldjump"/>
            <a:extLst>
              <a:ext uri="{FF2B5EF4-FFF2-40B4-BE49-F238E27FC236}">
                <a16:creationId xmlns:a16="http://schemas.microsoft.com/office/drawing/2014/main" id="{3FBE3E40-ABB4-A375-8214-7130F3C4B164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5" name="Rectangle 14">
            <a:hlinkClick r:id="rId23" action="ppaction://hlinksldjump"/>
            <a:extLst>
              <a:ext uri="{FF2B5EF4-FFF2-40B4-BE49-F238E27FC236}">
                <a16:creationId xmlns:a16="http://schemas.microsoft.com/office/drawing/2014/main" id="{DEF6A71E-62D5-138F-191D-C4C428B677F2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4" name="Rectangle 13">
            <a:hlinkClick r:id="rId24" action="ppaction://hlinksldjump"/>
            <a:extLst>
              <a:ext uri="{FF2B5EF4-FFF2-40B4-BE49-F238E27FC236}">
                <a16:creationId xmlns:a16="http://schemas.microsoft.com/office/drawing/2014/main" id="{D0CF3AFA-E497-346A-54DE-CF0471421299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3" name="Rectangle 12">
            <a:hlinkClick r:id="rId24" action="ppaction://hlinksldjump"/>
            <a:extLst>
              <a:ext uri="{FF2B5EF4-FFF2-40B4-BE49-F238E27FC236}">
                <a16:creationId xmlns:a16="http://schemas.microsoft.com/office/drawing/2014/main" id="{EC3ADF46-56C8-1F1D-3999-A126B0B390BA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2" name="Rectangle 11">
            <a:hlinkClick r:id="rId25" action="ppaction://hlinksldjump"/>
            <a:extLst>
              <a:ext uri="{FF2B5EF4-FFF2-40B4-BE49-F238E27FC236}">
                <a16:creationId xmlns:a16="http://schemas.microsoft.com/office/drawing/2014/main" id="{83E3106C-D0EA-7C33-3F38-FD22D09E196A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1" name="Rectangle 10">
            <a:hlinkClick r:id="rId25" action="ppaction://hlinksldjump"/>
            <a:extLst>
              <a:ext uri="{FF2B5EF4-FFF2-40B4-BE49-F238E27FC236}">
                <a16:creationId xmlns:a16="http://schemas.microsoft.com/office/drawing/2014/main" id="{B95CCC76-0124-09BB-F2A0-90C2FE4224E7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0" name="Rectangle 9">
            <a:hlinkClick r:id="rId26" action="ppaction://hlinksldjump"/>
            <a:extLst>
              <a:ext uri="{FF2B5EF4-FFF2-40B4-BE49-F238E27FC236}">
                <a16:creationId xmlns:a16="http://schemas.microsoft.com/office/drawing/2014/main" id="{21560A21-A9C3-8FF5-639C-4110D0E9BE41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9" name="Rectangle 8">
            <a:hlinkClick r:id="rId26" action="ppaction://hlinksldjump"/>
            <a:extLst>
              <a:ext uri="{FF2B5EF4-FFF2-40B4-BE49-F238E27FC236}">
                <a16:creationId xmlns:a16="http://schemas.microsoft.com/office/drawing/2014/main" id="{D8317101-867D-3DC1-8C30-E8DE11F17110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8" name="Rectangle 7">
            <a:hlinkClick r:id="rId27" action="ppaction://hlinksldjump"/>
            <a:extLst>
              <a:ext uri="{FF2B5EF4-FFF2-40B4-BE49-F238E27FC236}">
                <a16:creationId xmlns:a16="http://schemas.microsoft.com/office/drawing/2014/main" id="{5BE3FD66-73AD-320F-8ADD-07BF81740ED8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7" name="Rectangle 6">
            <a:hlinkClick r:id="rId27" action="ppaction://hlinksldjump"/>
            <a:extLst>
              <a:ext uri="{FF2B5EF4-FFF2-40B4-BE49-F238E27FC236}">
                <a16:creationId xmlns:a16="http://schemas.microsoft.com/office/drawing/2014/main" id="{D684C9F2-8517-5E77-2583-74DAACAF3977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3364915-6DC4-DBFD-7166-3C33932FCEF9}"/>
              </a:ext>
            </a:extLst>
          </p:cNvPr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2813CE-2B17-63AC-51C3-3602098B6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D2C657-84AA-F4B4-9FD3-34C8C2E1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173512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93E32-610A-FAA7-ACB9-97860F75D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045CE6A-CDEB-7ECA-61AA-B242C19D3F23}"/>
              </a:ext>
            </a:extLst>
          </p:cNvPr>
          <p:cNvSpPr/>
          <p:nvPr/>
        </p:nvSpPr>
        <p:spPr bwMode="auto">
          <a:xfrm>
            <a:off x="5037482" y="5612175"/>
            <a:ext cx="6487769" cy="793720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1D8988-1410-F443-6A36-B274491FB7B8}"/>
              </a:ext>
            </a:extLst>
          </p:cNvPr>
          <p:cNvSpPr/>
          <p:nvPr/>
        </p:nvSpPr>
        <p:spPr bwMode="auto">
          <a:xfrm>
            <a:off x="332902" y="5612176"/>
            <a:ext cx="4547745" cy="793720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1BB66F-B609-32DA-BEC7-8524FC878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Expert Interviews – Practical Taxonomy Application Example and Value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FEE91D3-0B57-B76E-51D0-88BD03FB6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latin typeface="+mn-lt"/>
                <a:ea typeface="+mn-ea"/>
                <a:cs typeface="+mn-cs"/>
              </a:rPr>
              <a:t>© sebis</a:t>
            </a:r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115147-8CD7-9087-A1D7-F38249F32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53F79391-FD8B-4951-B07A-A389C4C7CA7B}" type="slidenum">
              <a:rPr lang="en-US" kern="1200" smtClean="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20</a:t>
            </a:fld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DC75598D-E066-4D2F-1E5A-0364C34C3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pPr>
              <a:defRPr/>
            </a:pPr>
            <a:r>
              <a:rPr lang="en-US" dirty="0"/>
              <a:t>Visualization adapted from </a:t>
            </a:r>
            <a:r>
              <a:rPr lang="en-US" dirty="0" err="1">
                <a:latin typeface="Helvetica Neue" panose="02000503000000020004" pitchFamily="2" charset="0"/>
              </a:rPr>
              <a:t>Tobisch</a:t>
            </a:r>
            <a:r>
              <a:rPr lang="en-US" dirty="0">
                <a:latin typeface="Helvetica Neue" panose="02000503000000020004" pitchFamily="2" charset="0"/>
              </a:rPr>
              <a:t>, F., Schmidt, J., &amp; Matthes, F. (2025). </a:t>
            </a:r>
            <a:endParaRPr lang="en-US" dirty="0"/>
          </a:p>
        </p:txBody>
      </p:sp>
      <p:pic>
        <p:nvPicPr>
          <p:cNvPr id="7" name="Content Placeholder 7" descr="User with solid fill">
            <a:extLst>
              <a:ext uri="{FF2B5EF4-FFF2-40B4-BE49-F238E27FC236}">
                <a16:creationId xmlns:a16="http://schemas.microsoft.com/office/drawing/2014/main" id="{1DF647B0-3716-F22C-C7E2-F84A016EC3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7368" y="980728"/>
            <a:ext cx="914400" cy="9144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E301210-BE9C-6507-80D7-3AD6CD81AF12}"/>
              </a:ext>
            </a:extLst>
          </p:cNvPr>
          <p:cNvSpPr/>
          <p:nvPr/>
        </p:nvSpPr>
        <p:spPr bwMode="auto">
          <a:xfrm>
            <a:off x="1399863" y="1099305"/>
            <a:ext cx="1296144" cy="6518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Expert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FF1B98-707F-8E39-4F71-446B33607A5A}"/>
              </a:ext>
            </a:extLst>
          </p:cNvPr>
          <p:cNvSpPr/>
          <p:nvPr/>
        </p:nvSpPr>
        <p:spPr bwMode="auto">
          <a:xfrm>
            <a:off x="2861299" y="1099305"/>
            <a:ext cx="8663952" cy="6518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Example CoP: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	Participants own CoP called ”Data Community”			</a:t>
            </a:r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D3978BE8-8FDC-5879-6E6E-7212C0DCC937}"/>
              </a:ext>
            </a:extLst>
          </p:cNvPr>
          <p:cNvSpPr txBox="1">
            <a:spLocks/>
          </p:cNvSpPr>
          <p:nvPr/>
        </p:nvSpPr>
        <p:spPr bwMode="auto">
          <a:xfrm>
            <a:off x="332902" y="5140879"/>
            <a:ext cx="10516551" cy="37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00569B"/>
                </a:solidFill>
              </a:rPr>
              <a:t>Value of practical application as part of the expert interviews: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3CEB4A2-060B-4265-B2A5-AEAD71737D32}"/>
              </a:ext>
            </a:extLst>
          </p:cNvPr>
          <p:cNvCxnSpPr/>
          <p:nvPr/>
        </p:nvCxnSpPr>
        <p:spPr bwMode="auto">
          <a:xfrm>
            <a:off x="332903" y="5517232"/>
            <a:ext cx="11192348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2" name="Graphic 11" descr="Clipboard Badge with solid fill">
            <a:extLst>
              <a:ext uri="{FF2B5EF4-FFF2-40B4-BE49-F238E27FC236}">
                <a16:creationId xmlns:a16="http://schemas.microsoft.com/office/drawing/2014/main" id="{70ABC444-BF2A-A767-4A5B-561EC6E998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06903" y="5653710"/>
            <a:ext cx="482521" cy="482521"/>
          </a:xfrm>
          <a:prstGeom prst="rect">
            <a:avLst/>
          </a:prstGeom>
        </p:spPr>
      </p:pic>
      <p:pic>
        <p:nvPicPr>
          <p:cNvPr id="13" name="Graphic 12" descr="Open book with solid fill">
            <a:extLst>
              <a:ext uri="{FF2B5EF4-FFF2-40B4-BE49-F238E27FC236}">
                <a16:creationId xmlns:a16="http://schemas.microsoft.com/office/drawing/2014/main" id="{D00DCADA-AD48-4282-34F3-2EE683CC88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37054" y="5635779"/>
            <a:ext cx="482521" cy="482521"/>
          </a:xfrm>
          <a:prstGeom prst="rect">
            <a:avLst/>
          </a:prstGeom>
        </p:spPr>
      </p:pic>
      <p:pic>
        <p:nvPicPr>
          <p:cNvPr id="14" name="Graphic 13" descr="Gears with solid fill">
            <a:extLst>
              <a:ext uri="{FF2B5EF4-FFF2-40B4-BE49-F238E27FC236}">
                <a16:creationId xmlns:a16="http://schemas.microsoft.com/office/drawing/2014/main" id="{DA7D59F6-A5C5-89DF-0593-BB6899E937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04579" y="5644295"/>
            <a:ext cx="482521" cy="482521"/>
          </a:xfrm>
          <a:prstGeom prst="rect">
            <a:avLst/>
          </a:prstGeom>
        </p:spPr>
      </p:pic>
      <p:pic>
        <p:nvPicPr>
          <p:cNvPr id="15" name="Graphic 14" descr="Maze with solid fill">
            <a:extLst>
              <a:ext uri="{FF2B5EF4-FFF2-40B4-BE49-F238E27FC236}">
                <a16:creationId xmlns:a16="http://schemas.microsoft.com/office/drawing/2014/main" id="{9306820B-C368-013C-5901-FFAB9F18A9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877027" y="5661248"/>
            <a:ext cx="482521" cy="482521"/>
          </a:xfrm>
          <a:prstGeom prst="rect">
            <a:avLst/>
          </a:prstGeom>
        </p:spPr>
      </p:pic>
      <p:pic>
        <p:nvPicPr>
          <p:cNvPr id="16" name="Graphic 15" descr="Diamond with solid fill">
            <a:extLst>
              <a:ext uri="{FF2B5EF4-FFF2-40B4-BE49-F238E27FC236}">
                <a16:creationId xmlns:a16="http://schemas.microsoft.com/office/drawing/2014/main" id="{74A3F492-9134-8420-30F4-91D3DEC9B4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616998" y="5661248"/>
            <a:ext cx="482521" cy="48252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25B36B0-AC03-AB13-6892-0EC800797C99}"/>
              </a:ext>
            </a:extLst>
          </p:cNvPr>
          <p:cNvSpPr/>
          <p:nvPr/>
        </p:nvSpPr>
        <p:spPr bwMode="auto">
          <a:xfrm>
            <a:off x="407368" y="5693271"/>
            <a:ext cx="1296144" cy="65180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Direct Insights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1B5409-7F5D-4CFA-016D-64F226383F8E}"/>
              </a:ext>
            </a:extLst>
          </p:cNvPr>
          <p:cNvSpPr/>
          <p:nvPr/>
        </p:nvSpPr>
        <p:spPr bwMode="auto">
          <a:xfrm>
            <a:off x="5159896" y="5688403"/>
            <a:ext cx="1296144" cy="65180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Indirect Insights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D6BDFF-FBAA-B5CA-298F-D5C2851BE9B9}"/>
              </a:ext>
            </a:extLst>
          </p:cNvPr>
          <p:cNvSpPr/>
          <p:nvPr/>
        </p:nvSpPr>
        <p:spPr bwMode="auto">
          <a:xfrm>
            <a:off x="1713356" y="6093297"/>
            <a:ext cx="1664967" cy="22410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28D0E4-2DCA-349E-F4B1-D7E8E443EAA9}"/>
              </a:ext>
            </a:extLst>
          </p:cNvPr>
          <p:cNvSpPr/>
          <p:nvPr/>
        </p:nvSpPr>
        <p:spPr bwMode="auto">
          <a:xfrm>
            <a:off x="3215680" y="6111332"/>
            <a:ext cx="1664967" cy="22410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Completeness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AD0433C-FD4C-EB26-6D6E-DCF406384EC1}"/>
              </a:ext>
            </a:extLst>
          </p:cNvPr>
          <p:cNvSpPr/>
          <p:nvPr/>
        </p:nvSpPr>
        <p:spPr bwMode="auto">
          <a:xfrm>
            <a:off x="6545831" y="6136231"/>
            <a:ext cx="1664967" cy="22410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158EBD6-BBD9-142C-7917-CC37571FF20D}"/>
              </a:ext>
            </a:extLst>
          </p:cNvPr>
          <p:cNvSpPr/>
          <p:nvPr/>
        </p:nvSpPr>
        <p:spPr bwMode="auto">
          <a:xfrm>
            <a:off x="8285804" y="6133085"/>
            <a:ext cx="1664967" cy="22410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Conciseness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E38C42-ED81-BA8B-EFDA-3F9CB673D133}"/>
              </a:ext>
            </a:extLst>
          </p:cNvPr>
          <p:cNvSpPr/>
          <p:nvPr/>
        </p:nvSpPr>
        <p:spPr bwMode="auto">
          <a:xfrm>
            <a:off x="10025776" y="6126816"/>
            <a:ext cx="1664967" cy="22410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Usefulness</a:t>
            </a:r>
          </a:p>
        </p:txBody>
      </p:sp>
      <p:pic>
        <p:nvPicPr>
          <p:cNvPr id="27" name="Picture 2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8F5B4A7-BB84-6185-8FDD-49519A2CB51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890053"/>
            <a:ext cx="11257815" cy="325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56556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AB3E0-ADC8-8AD4-7D53-B2975E45B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2C9D-1CAD-418D-0912-0065A0F4F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Practical Taxonomy Application –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26B08-3872-AD50-AA17-C97D467C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E6D9D-A5CD-6410-8994-D777049D1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5A2FEB0B-F80F-7B78-8AD1-7581DBB96A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79583"/>
            <a:ext cx="10586102" cy="395287"/>
          </a:xfrm>
        </p:spPr>
        <p:txBody>
          <a:bodyPr/>
          <a:lstStyle/>
          <a:p>
            <a:r>
              <a:rPr lang="en-US" dirty="0"/>
              <a:t>Overall summary</a:t>
            </a:r>
          </a:p>
        </p:txBody>
      </p:sp>
      <p:pic>
        <p:nvPicPr>
          <p:cNvPr id="7" name="Graphic 6" descr="Thumbs up sign with solid fill">
            <a:extLst>
              <a:ext uri="{FF2B5EF4-FFF2-40B4-BE49-F238E27FC236}">
                <a16:creationId xmlns:a16="http://schemas.microsoft.com/office/drawing/2014/main" id="{59BD5006-A353-9E56-F8D9-D290F876B9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37637" y="1304337"/>
            <a:ext cx="914400" cy="914400"/>
          </a:xfrm>
          <a:prstGeom prst="rect">
            <a:avLst/>
          </a:prstGeom>
        </p:spPr>
      </p:pic>
      <p:pic>
        <p:nvPicPr>
          <p:cNvPr id="12" name="Graphic 11" descr="Thumbs Down with solid fill">
            <a:extLst>
              <a:ext uri="{FF2B5EF4-FFF2-40B4-BE49-F238E27FC236}">
                <a16:creationId xmlns:a16="http://schemas.microsoft.com/office/drawing/2014/main" id="{A84CFB51-7B95-DAF9-7A95-446850D86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4132" y="1304337"/>
            <a:ext cx="914400" cy="9144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43AADAF-43FB-D1C2-D645-F360005BA6AA}"/>
              </a:ext>
            </a:extLst>
          </p:cNvPr>
          <p:cNvCxnSpPr/>
          <p:nvPr/>
        </p:nvCxnSpPr>
        <p:spPr bwMode="auto">
          <a:xfrm>
            <a:off x="4799856" y="1304337"/>
            <a:ext cx="0" cy="5266279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83E957-E88D-61EE-B56C-EB4E9DA566EC}"/>
              </a:ext>
            </a:extLst>
          </p:cNvPr>
          <p:cNvGrpSpPr/>
          <p:nvPr/>
        </p:nvGrpSpPr>
        <p:grpSpPr>
          <a:xfrm>
            <a:off x="697477" y="2309753"/>
            <a:ext cx="3816421" cy="424478"/>
            <a:chOff x="700390" y="4660706"/>
            <a:chExt cx="3816421" cy="42447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F0E7319-BD71-794D-2740-75F41074217E}"/>
                </a:ext>
              </a:extLst>
            </p:cNvPr>
            <p:cNvSpPr/>
            <p:nvPr/>
          </p:nvSpPr>
          <p:spPr bwMode="auto">
            <a:xfrm>
              <a:off x="700390" y="4666036"/>
              <a:ext cx="3816421" cy="395287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Applicability</a:t>
              </a:r>
            </a:p>
          </p:txBody>
        </p:sp>
        <p:pic>
          <p:nvPicPr>
            <p:cNvPr id="35" name="Graphic 34" descr="Gears with solid fill">
              <a:extLst>
                <a:ext uri="{FF2B5EF4-FFF2-40B4-BE49-F238E27FC236}">
                  <a16:creationId xmlns:a16="http://schemas.microsoft.com/office/drawing/2014/main" id="{E581384E-B9D3-B4A4-39DE-848CB0A9F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26838" y="4660706"/>
              <a:ext cx="424478" cy="42447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C65B39F-4CA7-1E5F-1769-C5ED79C588B4}"/>
              </a:ext>
            </a:extLst>
          </p:cNvPr>
          <p:cNvGrpSpPr/>
          <p:nvPr/>
        </p:nvGrpSpPr>
        <p:grpSpPr>
          <a:xfrm>
            <a:off x="697478" y="2891336"/>
            <a:ext cx="3816421" cy="424478"/>
            <a:chOff x="695400" y="4068076"/>
            <a:chExt cx="3816421" cy="424478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BCE1089-2AFC-43B7-32E2-124D8C971B86}"/>
                </a:ext>
              </a:extLst>
            </p:cNvPr>
            <p:cNvSpPr/>
            <p:nvPr/>
          </p:nvSpPr>
          <p:spPr bwMode="auto">
            <a:xfrm>
              <a:off x="695400" y="4082672"/>
              <a:ext cx="3816421" cy="395287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Understandability</a:t>
              </a:r>
            </a:p>
          </p:txBody>
        </p:sp>
        <p:pic>
          <p:nvPicPr>
            <p:cNvPr id="43" name="Graphic 42" descr="Open book with solid fill">
              <a:extLst>
                <a:ext uri="{FF2B5EF4-FFF2-40B4-BE49-F238E27FC236}">
                  <a16:creationId xmlns:a16="http://schemas.microsoft.com/office/drawing/2014/main" id="{F5BC138C-7565-EEA2-CCA4-08C20230F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26838" y="4068076"/>
              <a:ext cx="424478" cy="424478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F76A215-FAC1-78AA-36AE-85CA9ADD57AD}"/>
              </a:ext>
            </a:extLst>
          </p:cNvPr>
          <p:cNvGrpSpPr/>
          <p:nvPr/>
        </p:nvGrpSpPr>
        <p:grpSpPr>
          <a:xfrm>
            <a:off x="700390" y="4660706"/>
            <a:ext cx="3816421" cy="424478"/>
            <a:chOff x="697478" y="2891336"/>
            <a:chExt cx="3816421" cy="42447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AF2CD72-BE49-9B21-5A3B-CE4643921F53}"/>
                </a:ext>
              </a:extLst>
            </p:cNvPr>
            <p:cNvSpPr/>
            <p:nvPr/>
          </p:nvSpPr>
          <p:spPr bwMode="auto">
            <a:xfrm>
              <a:off x="697478" y="2907715"/>
              <a:ext cx="3816421" cy="395287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Conciseness</a:t>
              </a:r>
            </a:p>
          </p:txBody>
        </p:sp>
        <p:pic>
          <p:nvPicPr>
            <p:cNvPr id="24" name="Graphic 23" descr="Maze with solid fill">
              <a:extLst>
                <a:ext uri="{FF2B5EF4-FFF2-40B4-BE49-F238E27FC236}">
                  <a16:creationId xmlns:a16="http://schemas.microsoft.com/office/drawing/2014/main" id="{77FE4034-E31C-567D-537D-82F9B2ADF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26838" y="2891336"/>
              <a:ext cx="424478" cy="424478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AC431A-7CD4-5249-3668-C2D456ED6E16}"/>
              </a:ext>
            </a:extLst>
          </p:cNvPr>
          <p:cNvGrpSpPr/>
          <p:nvPr/>
        </p:nvGrpSpPr>
        <p:grpSpPr>
          <a:xfrm>
            <a:off x="697477" y="3491081"/>
            <a:ext cx="3816421" cy="423925"/>
            <a:chOff x="697477" y="3491081"/>
            <a:chExt cx="3816421" cy="4239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DA4A82-6FEE-A63D-A8A2-BB69FCB5E951}"/>
                </a:ext>
              </a:extLst>
            </p:cNvPr>
            <p:cNvSpPr/>
            <p:nvPr/>
          </p:nvSpPr>
          <p:spPr bwMode="auto">
            <a:xfrm>
              <a:off x="697477" y="3491081"/>
              <a:ext cx="3816421" cy="395287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Usefulness</a:t>
              </a:r>
            </a:p>
          </p:txBody>
        </p:sp>
        <p:pic>
          <p:nvPicPr>
            <p:cNvPr id="26" name="Graphic 25" descr="Diamond with solid fill">
              <a:extLst>
                <a:ext uri="{FF2B5EF4-FFF2-40B4-BE49-F238E27FC236}">
                  <a16:creationId xmlns:a16="http://schemas.microsoft.com/office/drawing/2014/main" id="{598854CB-D0C8-67F4-616A-7AFAA9DB1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13582" y="3519719"/>
              <a:ext cx="437734" cy="395287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093CE37-B30F-185A-E916-2CD673BC41A3}"/>
              </a:ext>
            </a:extLst>
          </p:cNvPr>
          <p:cNvGrpSpPr/>
          <p:nvPr/>
        </p:nvGrpSpPr>
        <p:grpSpPr>
          <a:xfrm>
            <a:off x="695400" y="4068076"/>
            <a:ext cx="3816421" cy="424478"/>
            <a:chOff x="697477" y="2309753"/>
            <a:chExt cx="3816421" cy="42447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28C18E4-C856-9388-7986-B3185E80CD23}"/>
                </a:ext>
              </a:extLst>
            </p:cNvPr>
            <p:cNvSpPr/>
            <p:nvPr/>
          </p:nvSpPr>
          <p:spPr bwMode="auto">
            <a:xfrm>
              <a:off x="697477" y="2324349"/>
              <a:ext cx="3816421" cy="395287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Overall Completeness</a:t>
              </a:r>
            </a:p>
          </p:txBody>
        </p:sp>
        <p:pic>
          <p:nvPicPr>
            <p:cNvPr id="16" name="Graphic 15" descr="Clipboard Badge with solid fill">
              <a:extLst>
                <a:ext uri="{FF2B5EF4-FFF2-40B4-BE49-F238E27FC236}">
                  <a16:creationId xmlns:a16="http://schemas.microsoft.com/office/drawing/2014/main" id="{92C94581-71AF-AA9D-C99B-F17CEA5FE1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26838" y="2309753"/>
              <a:ext cx="424478" cy="424478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826A207-3385-3790-F577-0D4A7ABE15F8}"/>
              </a:ext>
            </a:extLst>
          </p:cNvPr>
          <p:cNvGrpSpPr/>
          <p:nvPr/>
        </p:nvGrpSpPr>
        <p:grpSpPr>
          <a:xfrm>
            <a:off x="5071120" y="2306079"/>
            <a:ext cx="6500423" cy="1047503"/>
            <a:chOff x="5068185" y="2360124"/>
            <a:chExt cx="6500423" cy="104750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D0010A-574D-1D3F-4D2B-89BE175F862F}"/>
                </a:ext>
              </a:extLst>
            </p:cNvPr>
            <p:cNvSpPr/>
            <p:nvPr/>
          </p:nvSpPr>
          <p:spPr bwMode="auto">
            <a:xfrm>
              <a:off x="5675162" y="2431848"/>
              <a:ext cx="5893446" cy="90405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1 of 3 experts struggled choosing a characteristics within </a:t>
              </a:r>
              <a:r>
                <a:rPr lang="en-US" sz="1400" i="1" dirty="0">
                  <a:solidFill>
                    <a:schemeClr val="tx1"/>
                  </a:solidFill>
                  <a:latin typeface="Arial" pitchFamily="34" charset="0"/>
                </a:rPr>
                <a:t>Selection</a:t>
              </a: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 as there was no differentiation between read and write access</a:t>
              </a:r>
            </a:p>
          </p:txBody>
        </p:sp>
        <p:pic>
          <p:nvPicPr>
            <p:cNvPr id="66" name="Graphic 65" descr="Clipboard Badge with solid fill">
              <a:extLst>
                <a:ext uri="{FF2B5EF4-FFF2-40B4-BE49-F238E27FC236}">
                  <a16:creationId xmlns:a16="http://schemas.microsoft.com/office/drawing/2014/main" id="{2247353F-1CBE-3933-378B-6BA7A966B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087888" y="2671637"/>
              <a:ext cx="424478" cy="424478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E30E824-81B7-3DDD-318F-B82E0B182BFC}"/>
                </a:ext>
              </a:extLst>
            </p:cNvPr>
            <p:cNvSpPr/>
            <p:nvPr/>
          </p:nvSpPr>
          <p:spPr bwMode="auto">
            <a:xfrm>
              <a:off x="5068185" y="2360124"/>
              <a:ext cx="6500411" cy="104750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6511814-699E-BD9C-5ACE-F5E74BC65FDF}"/>
              </a:ext>
            </a:extLst>
          </p:cNvPr>
          <p:cNvGrpSpPr/>
          <p:nvPr/>
        </p:nvGrpSpPr>
        <p:grpSpPr>
          <a:xfrm>
            <a:off x="5068184" y="3573016"/>
            <a:ext cx="6500424" cy="981379"/>
            <a:chOff x="5068184" y="5373216"/>
            <a:chExt cx="6500424" cy="98137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619ACD7-B1DE-B4EA-4F38-FC91A361F6EB}"/>
                </a:ext>
              </a:extLst>
            </p:cNvPr>
            <p:cNvSpPr/>
            <p:nvPr/>
          </p:nvSpPr>
          <p:spPr bwMode="auto">
            <a:xfrm>
              <a:off x="5675162" y="5446520"/>
              <a:ext cx="5893446" cy="83477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Short definitions for each dimension/characteristics were needed</a:t>
              </a:r>
            </a:p>
            <a:p>
              <a:pPr marL="285750" indent="-285750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1 of 3 experts had difficulties understanding the dimensions </a:t>
              </a:r>
              <a:r>
                <a:rPr lang="en-US" sz="1400" i="1" dirty="0">
                  <a:solidFill>
                    <a:schemeClr val="tx1"/>
                  </a:solidFill>
                  <a:latin typeface="Arial" pitchFamily="34" charset="0"/>
                </a:rPr>
                <a:t>Organization</a:t>
              </a:r>
            </a:p>
          </p:txBody>
        </p:sp>
        <p:pic>
          <p:nvPicPr>
            <p:cNvPr id="72" name="Graphic 71" descr="Open book with solid fill">
              <a:extLst>
                <a:ext uri="{FF2B5EF4-FFF2-40B4-BE49-F238E27FC236}">
                  <a16:creationId xmlns:a16="http://schemas.microsoft.com/office/drawing/2014/main" id="{4556D8C6-D524-2740-543E-C315BD42B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087888" y="5651666"/>
              <a:ext cx="424478" cy="424478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8417985-0B56-7BE0-A0EB-1645CD15C656}"/>
                </a:ext>
              </a:extLst>
            </p:cNvPr>
            <p:cNvSpPr/>
            <p:nvPr/>
          </p:nvSpPr>
          <p:spPr bwMode="auto">
            <a:xfrm>
              <a:off x="5068184" y="5373216"/>
              <a:ext cx="6500411" cy="9813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593074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hlinkClick r:id="rId22" action="ppaction://hlinksldjump"/>
            <a:extLst>
              <a:ext uri="{FF2B5EF4-FFF2-40B4-BE49-F238E27FC236}">
                <a16:creationId xmlns:a16="http://schemas.microsoft.com/office/drawing/2014/main" id="{4DEB0A03-DF1A-FBF8-3085-B48999A0351E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2" name="Rectangle 21">
            <a:hlinkClick r:id="rId22" action="ppaction://hlinksldjump"/>
            <a:extLst>
              <a:ext uri="{FF2B5EF4-FFF2-40B4-BE49-F238E27FC236}">
                <a16:creationId xmlns:a16="http://schemas.microsoft.com/office/drawing/2014/main" id="{8F199ACA-3353-3199-5F35-6F33AD5A57C2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1" name="Rectangle 20">
            <a:hlinkClick r:id="rId23" action="ppaction://hlinksldjump"/>
            <a:extLst>
              <a:ext uri="{FF2B5EF4-FFF2-40B4-BE49-F238E27FC236}">
                <a16:creationId xmlns:a16="http://schemas.microsoft.com/office/drawing/2014/main" id="{D5D26791-259C-E663-48FE-C152AC76D0A1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20" name="Rectangle 19">
            <a:hlinkClick r:id="rId23" action="ppaction://hlinksldjump"/>
            <a:extLst>
              <a:ext uri="{FF2B5EF4-FFF2-40B4-BE49-F238E27FC236}">
                <a16:creationId xmlns:a16="http://schemas.microsoft.com/office/drawing/2014/main" id="{41E3448D-4893-468E-894B-9E6EF3A15753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7E6178C-9343-ED88-3D4D-A6B951FE7E9F}"/>
              </a:ext>
            </a:extLst>
          </p:cNvPr>
          <p:cNvCxnSpPr/>
          <p:nvPr>
            <p:custDataLst>
              <p:tags r:id="rId6"/>
            </p:custDataLst>
          </p:nvPr>
        </p:nvCxnSpPr>
        <p:spPr bwMode="auto">
          <a:xfrm>
            <a:off x="514349" y="403572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9DA1F1F-632D-C49A-0D2D-2AADB52C3A0B}"/>
              </a:ext>
            </a:extLst>
          </p:cNvPr>
          <p:cNvCxnSpPr/>
          <p:nvPr>
            <p:custDataLst>
              <p:tags r:id="rId7"/>
            </p:custDataLst>
          </p:nvPr>
        </p:nvCxnSpPr>
        <p:spPr bwMode="auto">
          <a:xfrm>
            <a:off x="514349" y="443583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hlinkClick r:id="rId24" action="ppaction://hlinksldjump"/>
            <a:extLst>
              <a:ext uri="{FF2B5EF4-FFF2-40B4-BE49-F238E27FC236}">
                <a16:creationId xmlns:a16="http://schemas.microsoft.com/office/drawing/2014/main" id="{DD4BEF55-9E13-84E6-BEE4-DA97321FDC29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6" name="Rectangle 15">
            <a:hlinkClick r:id="rId24" action="ppaction://hlinksldjump"/>
            <a:extLst>
              <a:ext uri="{FF2B5EF4-FFF2-40B4-BE49-F238E27FC236}">
                <a16:creationId xmlns:a16="http://schemas.microsoft.com/office/drawing/2014/main" id="{A3EFEF9A-F838-16A6-DE33-391F3750928C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5" name="Rectangle 14">
            <a:hlinkClick r:id="rId25" action="ppaction://hlinksldjump"/>
            <a:extLst>
              <a:ext uri="{FF2B5EF4-FFF2-40B4-BE49-F238E27FC236}">
                <a16:creationId xmlns:a16="http://schemas.microsoft.com/office/drawing/2014/main" id="{7105B5D5-A57D-02D1-8CF0-5E01F947B65E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4" name="Rectangle 13">
            <a:hlinkClick r:id="rId25" action="ppaction://hlinksldjump"/>
            <a:extLst>
              <a:ext uri="{FF2B5EF4-FFF2-40B4-BE49-F238E27FC236}">
                <a16:creationId xmlns:a16="http://schemas.microsoft.com/office/drawing/2014/main" id="{2E29BF50-5351-1E2D-44E2-FB809673D419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3" name="Rectangle 12">
            <a:hlinkClick r:id="rId26" action="ppaction://hlinksldjump"/>
            <a:extLst>
              <a:ext uri="{FF2B5EF4-FFF2-40B4-BE49-F238E27FC236}">
                <a16:creationId xmlns:a16="http://schemas.microsoft.com/office/drawing/2014/main" id="{6BED266B-C408-8A29-5142-02869D2166FD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2" name="Rectangle 11">
            <a:hlinkClick r:id="rId26" action="ppaction://hlinksldjump"/>
            <a:extLst>
              <a:ext uri="{FF2B5EF4-FFF2-40B4-BE49-F238E27FC236}">
                <a16:creationId xmlns:a16="http://schemas.microsoft.com/office/drawing/2014/main" id="{7834284A-406B-A0CD-A868-E22A6EBF4CA7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1" name="Rectangle 10">
            <a:hlinkClick r:id="rId27" action="ppaction://hlinksldjump"/>
            <a:extLst>
              <a:ext uri="{FF2B5EF4-FFF2-40B4-BE49-F238E27FC236}">
                <a16:creationId xmlns:a16="http://schemas.microsoft.com/office/drawing/2014/main" id="{6FBE5519-644E-2DE5-747B-343768E79D98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0" name="Rectangle 9">
            <a:hlinkClick r:id="rId27" action="ppaction://hlinksldjump"/>
            <a:extLst>
              <a:ext uri="{FF2B5EF4-FFF2-40B4-BE49-F238E27FC236}">
                <a16:creationId xmlns:a16="http://schemas.microsoft.com/office/drawing/2014/main" id="{26DCD98C-1134-6A05-B04F-FA795E5358EF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9" name="Rectangle 8">
            <a:hlinkClick r:id="rId28" action="ppaction://hlinksldjump"/>
            <a:extLst>
              <a:ext uri="{FF2B5EF4-FFF2-40B4-BE49-F238E27FC236}">
                <a16:creationId xmlns:a16="http://schemas.microsoft.com/office/drawing/2014/main" id="{3B3853F9-0A4F-7BA3-3B17-2D5B7E11E8C6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8" name="Rectangle 7">
            <a:hlinkClick r:id="rId28" action="ppaction://hlinksldjump"/>
            <a:extLst>
              <a:ext uri="{FF2B5EF4-FFF2-40B4-BE49-F238E27FC236}">
                <a16:creationId xmlns:a16="http://schemas.microsoft.com/office/drawing/2014/main" id="{A7322ACC-E237-046A-0C54-B716998A6D8E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497DD9EC-1AD6-3B73-1D07-91E5B01AC78A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6" name="Rectangle 5">
            <a:hlinkClick r:id="rId29" action="ppaction://hlinksldjump"/>
            <a:extLst>
              <a:ext uri="{FF2B5EF4-FFF2-40B4-BE49-F238E27FC236}">
                <a16:creationId xmlns:a16="http://schemas.microsoft.com/office/drawing/2014/main" id="{979007AB-81B8-AF62-AD62-2274E0C1378A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083F26-9C49-6674-CDC1-595820087EB0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56226B-504E-9DB2-A2D9-B6C925E06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ED940C-3EE5-69A1-D0B9-4D2341AA6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346679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CA373-75D8-CDB3-1B6A-595B051E3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10299-EFCF-7BF1-DBC5-3899F5CA9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– Participants &amp;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77832-05E1-A62F-646C-4B2DDB6CC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28D75-406F-4992-9FAB-39966BB39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8DD83ED-6876-30E6-0B37-EE8DC98C80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85441"/>
            <a:ext cx="4853400" cy="395287"/>
          </a:xfrm>
        </p:spPr>
        <p:txBody>
          <a:bodyPr/>
          <a:lstStyle/>
          <a:p>
            <a:r>
              <a:rPr lang="en-US" dirty="0">
                <a:solidFill>
                  <a:srgbClr val="00569B"/>
                </a:solidFill>
              </a:rPr>
              <a:t>Details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1D0738-F0F9-9742-6F7C-28474A29DE75}"/>
              </a:ext>
            </a:extLst>
          </p:cNvPr>
          <p:cNvSpPr/>
          <p:nvPr/>
        </p:nvSpPr>
        <p:spPr bwMode="auto">
          <a:xfrm>
            <a:off x="2524464" y="3726594"/>
            <a:ext cx="3283504" cy="413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Expert 1-15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841904-806C-F6D9-7BC4-51DFFA40B87D}"/>
              </a:ext>
            </a:extLst>
          </p:cNvPr>
          <p:cNvSpPr/>
          <p:nvPr/>
        </p:nvSpPr>
        <p:spPr bwMode="auto">
          <a:xfrm>
            <a:off x="2516862" y="4277435"/>
            <a:ext cx="3291106" cy="13117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Agile Coaches &amp; Consultants &amp; Leads, Scrum Masters &amp; Leads,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Software Developer,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Business Agility Consultants,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etc.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2E6AE8-02A8-408F-09C6-62FA40805D47}"/>
              </a:ext>
            </a:extLst>
          </p:cNvPr>
          <p:cNvSpPr/>
          <p:nvPr/>
        </p:nvSpPr>
        <p:spPr bwMode="auto">
          <a:xfrm>
            <a:off x="2524464" y="5660603"/>
            <a:ext cx="3283504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Leaders, Participants &amp; Coaches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92FB97-3AD6-90FB-0843-8F6E127E08DB}"/>
              </a:ext>
            </a:extLst>
          </p:cNvPr>
          <p:cNvSpPr/>
          <p:nvPr/>
        </p:nvSpPr>
        <p:spPr bwMode="auto">
          <a:xfrm>
            <a:off x="511633" y="4276917"/>
            <a:ext cx="1752739" cy="131179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Job Roles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CA7965-3186-25BC-A470-0E3667D1E79C}"/>
              </a:ext>
            </a:extLst>
          </p:cNvPr>
          <p:cNvSpPr/>
          <p:nvPr/>
        </p:nvSpPr>
        <p:spPr bwMode="auto">
          <a:xfrm>
            <a:off x="519235" y="5660085"/>
            <a:ext cx="1752739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CoP Engagements</a:t>
            </a:r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8C4F673D-A3C0-7905-13AD-1828E9496399}"/>
              </a:ext>
            </a:extLst>
          </p:cNvPr>
          <p:cNvSpPr txBox="1">
            <a:spLocks/>
          </p:cNvSpPr>
          <p:nvPr/>
        </p:nvSpPr>
        <p:spPr bwMode="auto">
          <a:xfrm>
            <a:off x="263352" y="2601665"/>
            <a:ext cx="4853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00569B"/>
                </a:solidFill>
              </a:rPr>
              <a:t>Participants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18536E5-C95D-B21E-8C12-3FD437501C50}"/>
              </a:ext>
            </a:extLst>
          </p:cNvPr>
          <p:cNvCxnSpPr>
            <a:cxnSpLocks/>
          </p:cNvCxnSpPr>
          <p:nvPr/>
        </p:nvCxnSpPr>
        <p:spPr bwMode="auto">
          <a:xfrm>
            <a:off x="332903" y="2996952"/>
            <a:ext cx="5619081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8794722D-A6F5-FF52-EF60-A8FEAE622376}"/>
              </a:ext>
            </a:extLst>
          </p:cNvPr>
          <p:cNvGrpSpPr/>
          <p:nvPr/>
        </p:nvGrpSpPr>
        <p:grpSpPr>
          <a:xfrm>
            <a:off x="3310127" y="2996952"/>
            <a:ext cx="1712177" cy="759387"/>
            <a:chOff x="2913125" y="2996952"/>
            <a:chExt cx="1712177" cy="759387"/>
          </a:xfrm>
        </p:grpSpPr>
        <p:pic>
          <p:nvPicPr>
            <p:cNvPr id="18" name="Graphic 17" descr="User with solid fill">
              <a:extLst>
                <a:ext uri="{FF2B5EF4-FFF2-40B4-BE49-F238E27FC236}">
                  <a16:creationId xmlns:a16="http://schemas.microsoft.com/office/drawing/2014/main" id="{93B71610-1497-5F2A-54FA-C156DC007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13125" y="3165752"/>
              <a:ext cx="590587" cy="590587"/>
            </a:xfrm>
            <a:prstGeom prst="rect">
              <a:avLst/>
            </a:prstGeom>
          </p:spPr>
        </p:pic>
        <p:pic>
          <p:nvPicPr>
            <p:cNvPr id="19" name="Graphic 18" descr="User with solid fill">
              <a:extLst>
                <a:ext uri="{FF2B5EF4-FFF2-40B4-BE49-F238E27FC236}">
                  <a16:creationId xmlns:a16="http://schemas.microsoft.com/office/drawing/2014/main" id="{813A1C89-0C05-95BF-A8EE-36D0AFDE4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034715" y="3136006"/>
              <a:ext cx="590587" cy="590587"/>
            </a:xfrm>
            <a:prstGeom prst="rect">
              <a:avLst/>
            </a:prstGeom>
          </p:spPr>
        </p:pic>
        <p:pic>
          <p:nvPicPr>
            <p:cNvPr id="20" name="Graphic 19" descr="User with solid fill">
              <a:extLst>
                <a:ext uri="{FF2B5EF4-FFF2-40B4-BE49-F238E27FC236}">
                  <a16:creationId xmlns:a16="http://schemas.microsoft.com/office/drawing/2014/main" id="{045232E1-B2AA-F7AF-3F6C-BD42A334D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7971" y="2999758"/>
              <a:ext cx="590587" cy="590587"/>
            </a:xfrm>
            <a:prstGeom prst="rect">
              <a:avLst/>
            </a:prstGeom>
          </p:spPr>
        </p:pic>
        <p:pic>
          <p:nvPicPr>
            <p:cNvPr id="21" name="Graphic 20" descr="User with solid fill">
              <a:extLst>
                <a:ext uri="{FF2B5EF4-FFF2-40B4-BE49-F238E27FC236}">
                  <a16:creationId xmlns:a16="http://schemas.microsoft.com/office/drawing/2014/main" id="{BA88F23D-CE75-092C-9687-7ED09AC1F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99869" y="2996952"/>
              <a:ext cx="590587" cy="590587"/>
            </a:xfrm>
            <a:prstGeom prst="rect">
              <a:avLst/>
            </a:prstGeom>
          </p:spPr>
        </p:pic>
        <p:pic>
          <p:nvPicPr>
            <p:cNvPr id="22" name="Graphic 21" descr="User with solid fill">
              <a:extLst>
                <a:ext uri="{FF2B5EF4-FFF2-40B4-BE49-F238E27FC236}">
                  <a16:creationId xmlns:a16="http://schemas.microsoft.com/office/drawing/2014/main" id="{23EE205C-C959-3608-6596-CF20B1ED1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93696" y="3159226"/>
              <a:ext cx="590587" cy="590587"/>
            </a:xfrm>
            <a:prstGeom prst="rect">
              <a:avLst/>
            </a:prstGeom>
          </p:spPr>
        </p:pic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3DA0B48-3743-2456-7309-C6AED9493F2D}"/>
              </a:ext>
            </a:extLst>
          </p:cNvPr>
          <p:cNvCxnSpPr>
            <a:cxnSpLocks/>
          </p:cNvCxnSpPr>
          <p:nvPr/>
        </p:nvCxnSpPr>
        <p:spPr bwMode="auto">
          <a:xfrm>
            <a:off x="332903" y="980728"/>
            <a:ext cx="5619081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0D36532-D974-3C84-3C05-0F2621BC60BD}"/>
              </a:ext>
            </a:extLst>
          </p:cNvPr>
          <p:cNvSpPr txBox="1"/>
          <p:nvPr/>
        </p:nvSpPr>
        <p:spPr>
          <a:xfrm>
            <a:off x="332903" y="1156467"/>
            <a:ext cx="5691089" cy="8156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marL="285750" indent="-285750">
              <a:spcBef>
                <a:spcPts val="300"/>
              </a:spcBef>
              <a:buFontTx/>
              <a:buChar char="-"/>
              <a:defRPr sz="1400">
                <a:latin typeface="Arial" pitchFamily="34" charset="0"/>
              </a:defRPr>
            </a:lvl1pPr>
          </a:lstStyle>
          <a:p>
            <a:r>
              <a:rPr lang="en-US" dirty="0"/>
              <a:t>Online survey</a:t>
            </a:r>
          </a:p>
          <a:p>
            <a:r>
              <a:rPr lang="en-US" dirty="0"/>
              <a:t>No changes to the taxonomy at this step</a:t>
            </a:r>
          </a:p>
          <a:p>
            <a:r>
              <a:rPr lang="en-US" dirty="0"/>
              <a:t>Changes to the expert questions, based on the interview feedback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68F9378-5DB3-89F3-75CA-6BF0E6724F1B}"/>
              </a:ext>
            </a:extLst>
          </p:cNvPr>
          <p:cNvSpPr txBox="1">
            <a:spLocks/>
          </p:cNvSpPr>
          <p:nvPr/>
        </p:nvSpPr>
        <p:spPr bwMode="auto">
          <a:xfrm>
            <a:off x="6384032" y="585441"/>
            <a:ext cx="4853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00569B"/>
                </a:solidFill>
              </a:rPr>
              <a:t>Survey Questions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57CFE95-3C24-7E32-BDC3-422C4F8BDBFE}"/>
              </a:ext>
            </a:extLst>
          </p:cNvPr>
          <p:cNvCxnSpPr>
            <a:cxnSpLocks/>
          </p:cNvCxnSpPr>
          <p:nvPr/>
        </p:nvCxnSpPr>
        <p:spPr bwMode="auto">
          <a:xfrm>
            <a:off x="6382501" y="980728"/>
            <a:ext cx="4898075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41173A4-98E3-8AA8-7107-BDD1E6AC895E}"/>
              </a:ext>
            </a:extLst>
          </p:cNvPr>
          <p:cNvSpPr txBox="1"/>
          <p:nvPr/>
        </p:nvSpPr>
        <p:spPr>
          <a:xfrm>
            <a:off x="6382501" y="1162417"/>
            <a:ext cx="4898075" cy="5478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marL="285750" indent="-285750">
              <a:spcBef>
                <a:spcPts val="300"/>
              </a:spcBef>
              <a:buFontTx/>
              <a:buChar char="-"/>
              <a:defRPr sz="1400">
                <a:latin typeface="Arial" pitchFamily="34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b="1" dirty="0"/>
              <a:t>Collection of general information: </a:t>
            </a:r>
          </a:p>
          <a:p>
            <a:pPr marL="742950" lvl="1" indent="-285750">
              <a:spcBef>
                <a:spcPts val="600"/>
              </a:spcBef>
              <a:buFont typeface="System Font Regular"/>
              <a:buChar char="-"/>
            </a:pPr>
            <a:r>
              <a:rPr lang="en-US" sz="1400" dirty="0">
                <a:latin typeface="Arial" pitchFamily="34" charset="0"/>
              </a:rPr>
              <a:t>job role </a:t>
            </a:r>
          </a:p>
          <a:p>
            <a:pPr marL="742950" lvl="1" indent="-285750">
              <a:spcBef>
                <a:spcPts val="600"/>
              </a:spcBef>
              <a:buFont typeface="System Font Regular"/>
              <a:buChar char="-"/>
            </a:pPr>
            <a:r>
              <a:rPr lang="en-US" sz="1400" dirty="0">
                <a:latin typeface="Arial" pitchFamily="34" charset="0"/>
              </a:rPr>
              <a:t>experience with CoPs</a:t>
            </a:r>
          </a:p>
          <a:p>
            <a:pPr marL="742950" lvl="1" indent="-285750">
              <a:spcBef>
                <a:spcPts val="1200"/>
              </a:spcBef>
              <a:buFont typeface="System Font Regular"/>
              <a:buChar char="-"/>
            </a:pPr>
            <a:endParaRPr lang="en-US" sz="600" dirty="0">
              <a:latin typeface="Arial" pitchFamily="34" charset="0"/>
            </a:endParaRPr>
          </a:p>
          <a:p>
            <a:pPr>
              <a:spcBef>
                <a:spcPts val="1200"/>
              </a:spcBef>
            </a:pPr>
            <a:r>
              <a:rPr lang="en-US" b="1" dirty="0"/>
              <a:t>Likert scale questions from the expert interviews remained </a:t>
            </a:r>
          </a:p>
          <a:p>
            <a:pPr>
              <a:spcBef>
                <a:spcPts val="1200"/>
              </a:spcBef>
            </a:pPr>
            <a:r>
              <a:rPr lang="en-US" b="1" dirty="0"/>
              <a:t>Based on the interview feedback, additional questions were added:</a:t>
            </a:r>
          </a:p>
          <a:p>
            <a:pPr marL="742950" lvl="1" indent="-285750">
              <a:spcBef>
                <a:spcPts val="1200"/>
              </a:spcBef>
              <a:buFont typeface="System Font Regular"/>
              <a:buChar char="-"/>
            </a:pPr>
            <a:r>
              <a:rPr lang="en-US" sz="1400" dirty="0">
                <a:latin typeface="Arial" pitchFamily="34" charset="0"/>
              </a:rPr>
              <a:t>Individual questions for completeness and conciseness of each dimension</a:t>
            </a:r>
          </a:p>
          <a:p>
            <a:pPr marL="742950" lvl="1" indent="-285750">
              <a:spcBef>
                <a:spcPts val="1200"/>
              </a:spcBef>
              <a:buFont typeface="System Font Regular"/>
              <a:buChar char="-"/>
            </a:pPr>
            <a:r>
              <a:rPr lang="en-US" sz="1400" dirty="0">
                <a:latin typeface="Arial" pitchFamily="34" charset="0"/>
              </a:rPr>
              <a:t>Should ”Coordination” be added to the purpose dimension?</a:t>
            </a:r>
          </a:p>
          <a:p>
            <a:pPr marL="742950" lvl="1" indent="-285750">
              <a:spcBef>
                <a:spcPts val="1200"/>
              </a:spcBef>
              <a:buFont typeface="System Font Regular"/>
              <a:buChar char="-"/>
            </a:pPr>
            <a:r>
              <a:rPr lang="en-US" sz="1400" dirty="0">
                <a:latin typeface="Arial" pitchFamily="34" charset="0"/>
              </a:rPr>
              <a:t>Should the characteristics within the dimension Size be reduced to three?</a:t>
            </a:r>
          </a:p>
          <a:p>
            <a:pPr marL="742950" lvl="1" indent="-285750">
              <a:spcBef>
                <a:spcPts val="1200"/>
              </a:spcBef>
              <a:buFont typeface="System Font Regular"/>
              <a:buChar char="-"/>
            </a:pPr>
            <a:r>
              <a:rPr lang="en-US" sz="1400" b="1" dirty="0">
                <a:latin typeface="Arial" pitchFamily="34" charset="0"/>
              </a:rPr>
              <a:t>Open text / multiple-choice questions </a:t>
            </a:r>
            <a:r>
              <a:rPr lang="en-US" sz="1400" dirty="0">
                <a:latin typeface="Arial" pitchFamily="34" charset="0"/>
              </a:rPr>
              <a:t>for any missing dimension, unnecessary dimensions, unclear dimensions</a:t>
            </a:r>
          </a:p>
          <a:p>
            <a:pPr marL="742950" lvl="1" indent="-285750">
              <a:spcBef>
                <a:spcPts val="1200"/>
              </a:spcBef>
              <a:buFont typeface="System Font Regular"/>
              <a:buChar char="-"/>
            </a:pPr>
            <a:endParaRPr lang="en-US" sz="600" dirty="0">
              <a:latin typeface="Arial" pitchFamily="34" charset="0"/>
            </a:endParaRPr>
          </a:p>
          <a:p>
            <a:pPr>
              <a:spcBef>
                <a:spcPts val="1200"/>
              </a:spcBef>
            </a:pPr>
            <a:r>
              <a:rPr lang="en-US" b="1" dirty="0"/>
              <a:t>Open Feedback </a:t>
            </a:r>
            <a:r>
              <a:rPr lang="en-US" dirty="0"/>
              <a:t>at the end of the survey</a:t>
            </a:r>
          </a:p>
        </p:txBody>
      </p:sp>
    </p:spTree>
    <p:extLst>
      <p:ext uri="{BB962C8B-B14F-4D97-AF65-F5344CB8AC3E}">
        <p14:creationId xmlns:p14="http://schemas.microsoft.com/office/powerpoint/2010/main" val="424479748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1BB1E-1937-AE09-F6E6-B203F5CF1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6ED9A-73D8-91A1-F42D-0D14300A4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– Results I/IV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68C69A-7A8C-C040-D311-ADBDD36BB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01123-7993-8306-CD0A-F64FAB349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2ED37D-B132-62E3-F130-82561D4666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Completeness &amp; Conciseness of the Characteristics and Dimensions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CD0C5E-51E1-9E14-8AC3-7CF39EACF0DC}"/>
              </a:ext>
            </a:extLst>
          </p:cNvPr>
          <p:cNvSpPr/>
          <p:nvPr/>
        </p:nvSpPr>
        <p:spPr bwMode="auto">
          <a:xfrm rot="16200000">
            <a:off x="1520362" y="450155"/>
            <a:ext cx="2405783" cy="45852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8" name="Graphic 7" descr="Clipboard Badge with solid fill">
            <a:extLst>
              <a:ext uri="{FF2B5EF4-FFF2-40B4-BE49-F238E27FC236}">
                <a16:creationId xmlns:a16="http://schemas.microsoft.com/office/drawing/2014/main" id="{7BF2BF1F-3D39-6489-309D-0D7430AE6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6967" y="1547331"/>
            <a:ext cx="572921" cy="5729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6BC2CC5-6FE2-F900-1F49-6221D190D494}"/>
              </a:ext>
            </a:extLst>
          </p:cNvPr>
          <p:cNvSpPr txBox="1"/>
          <p:nvPr/>
        </p:nvSpPr>
        <p:spPr>
          <a:xfrm>
            <a:off x="518694" y="1644460"/>
            <a:ext cx="420915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6AD45"/>
                </a:solidFill>
                <a:latin typeface="Arial" pitchFamily="34" charset="0"/>
              </a:rPr>
              <a:t>Characteristics are overall complete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E42765-BF4D-DFBC-7A07-0618178E6B1F}"/>
              </a:ext>
            </a:extLst>
          </p:cNvPr>
          <p:cNvSpPr/>
          <p:nvPr/>
        </p:nvSpPr>
        <p:spPr bwMode="auto">
          <a:xfrm>
            <a:off x="589213" y="2504390"/>
            <a:ext cx="3529882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Location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A06ED4-90EE-7891-7D30-999AB7761E53}"/>
              </a:ext>
            </a:extLst>
          </p:cNvPr>
          <p:cNvSpPr txBox="1"/>
          <p:nvPr/>
        </p:nvSpPr>
        <p:spPr>
          <a:xfrm>
            <a:off x="540034" y="2086375"/>
            <a:ext cx="386709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Lowest ratings for the dimensions: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503469-C6E4-7BEB-E8B0-BBDCE01276E8}"/>
              </a:ext>
            </a:extLst>
          </p:cNvPr>
          <p:cNvSpPr/>
          <p:nvPr/>
        </p:nvSpPr>
        <p:spPr bwMode="auto">
          <a:xfrm>
            <a:off x="599973" y="2979171"/>
            <a:ext cx="3529882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organizational culture and mindset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A1369B-F228-DFB7-2D82-2023B7987C72}"/>
              </a:ext>
            </a:extLst>
          </p:cNvPr>
          <p:cNvSpPr/>
          <p:nvPr/>
        </p:nvSpPr>
        <p:spPr bwMode="auto">
          <a:xfrm>
            <a:off x="606927" y="3453952"/>
            <a:ext cx="3529882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Purpose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481AA9-2E2F-E999-5BBF-AB0202D0332F}"/>
              </a:ext>
            </a:extLst>
          </p:cNvPr>
          <p:cNvSpPr/>
          <p:nvPr/>
        </p:nvSpPr>
        <p:spPr bwMode="auto">
          <a:xfrm rot="16200000">
            <a:off x="1520363" y="2971960"/>
            <a:ext cx="2405783" cy="458525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9" name="Graphic 8" descr="Maze with solid fill">
            <a:extLst>
              <a:ext uri="{FF2B5EF4-FFF2-40B4-BE49-F238E27FC236}">
                <a16:creationId xmlns:a16="http://schemas.microsoft.com/office/drawing/2014/main" id="{87D46A01-9BAF-FBC7-06A6-46EA6CE3C7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61048" y="4058203"/>
            <a:ext cx="572921" cy="57292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429E602-DCEE-F4F8-1C38-03A805B32251}"/>
              </a:ext>
            </a:extLst>
          </p:cNvPr>
          <p:cNvSpPr/>
          <p:nvPr/>
        </p:nvSpPr>
        <p:spPr bwMode="auto">
          <a:xfrm>
            <a:off x="589213" y="5150107"/>
            <a:ext cx="3529883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Purpose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8AD2AE-1990-404A-8D12-6B346A023D54}"/>
              </a:ext>
            </a:extLst>
          </p:cNvPr>
          <p:cNvSpPr txBox="1"/>
          <p:nvPr/>
        </p:nvSpPr>
        <p:spPr>
          <a:xfrm>
            <a:off x="518695" y="4172652"/>
            <a:ext cx="396044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6AD45"/>
                </a:solidFill>
                <a:latin typeface="Arial" pitchFamily="34" charset="0"/>
              </a:rPr>
              <a:t>Characteristics are overall concise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FB8287-13D0-D527-3B0C-505E814131D4}"/>
              </a:ext>
            </a:extLst>
          </p:cNvPr>
          <p:cNvSpPr txBox="1"/>
          <p:nvPr/>
        </p:nvSpPr>
        <p:spPr>
          <a:xfrm>
            <a:off x="540035" y="4725144"/>
            <a:ext cx="393910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Lowest ratings for the dimensions: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CAAB58-45B4-E746-ACC0-E1EA32BAABA7}"/>
              </a:ext>
            </a:extLst>
          </p:cNvPr>
          <p:cNvSpPr/>
          <p:nvPr/>
        </p:nvSpPr>
        <p:spPr bwMode="auto">
          <a:xfrm>
            <a:off x="589213" y="5647790"/>
            <a:ext cx="3529883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Size</a:t>
            </a:r>
          </a:p>
        </p:txBody>
      </p:sp>
      <p:pic>
        <p:nvPicPr>
          <p:cNvPr id="3" name="Picture 2" descr="A graph with green and yellow bars&#10;&#10;AI-generated content may be incorrect.">
            <a:extLst>
              <a:ext uri="{FF2B5EF4-FFF2-40B4-BE49-F238E27FC236}">
                <a16:creationId xmlns:a16="http://schemas.microsoft.com/office/drawing/2014/main" id="{C6F160D1-7A86-27B4-C103-ECE585565E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897" y="1503554"/>
            <a:ext cx="6822015" cy="2493715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9C381D41-D77C-D2D2-426F-E07169ECBC53}"/>
              </a:ext>
            </a:extLst>
          </p:cNvPr>
          <p:cNvSpPr/>
          <p:nvPr/>
        </p:nvSpPr>
        <p:spPr bwMode="auto">
          <a:xfrm rot="16200000">
            <a:off x="7316179" y="1905412"/>
            <a:ext cx="2385108" cy="669767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76451F-8E07-74FA-95CB-C6AD777B5261}"/>
              </a:ext>
            </a:extLst>
          </p:cNvPr>
          <p:cNvSpPr/>
          <p:nvPr/>
        </p:nvSpPr>
        <p:spPr bwMode="auto">
          <a:xfrm>
            <a:off x="5266599" y="4172652"/>
            <a:ext cx="6590967" cy="36933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76AD45"/>
                </a:solidFill>
                <a:latin typeface="Arial" pitchFamily="34" charset="0"/>
              </a:rPr>
              <a:t>Dimensions are overall complete and concise</a:t>
            </a:r>
          </a:p>
        </p:txBody>
      </p:sp>
      <p:pic>
        <p:nvPicPr>
          <p:cNvPr id="26" name="Graphic 25" descr="Clipboard Badge with solid fill">
            <a:extLst>
              <a:ext uri="{FF2B5EF4-FFF2-40B4-BE49-F238E27FC236}">
                <a16:creationId xmlns:a16="http://schemas.microsoft.com/office/drawing/2014/main" id="{E5CFEE5A-E5E5-F311-C158-EA45D9FB5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44933" y="4771046"/>
            <a:ext cx="635041" cy="635041"/>
          </a:xfrm>
          <a:prstGeom prst="rect">
            <a:avLst/>
          </a:prstGeom>
        </p:spPr>
      </p:pic>
      <p:pic>
        <p:nvPicPr>
          <p:cNvPr id="27" name="Graphic 26" descr="Maze with solid fill">
            <a:extLst>
              <a:ext uri="{FF2B5EF4-FFF2-40B4-BE49-F238E27FC236}">
                <a16:creationId xmlns:a16="http://schemas.microsoft.com/office/drawing/2014/main" id="{30A07D2F-E2CA-DA04-2744-AC409C0E71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66600" y="5591956"/>
            <a:ext cx="635041" cy="63504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0E1E59A-AFC0-47FB-A25F-2E4E4A47F982}"/>
              </a:ext>
            </a:extLst>
          </p:cNvPr>
          <p:cNvSpPr/>
          <p:nvPr/>
        </p:nvSpPr>
        <p:spPr bwMode="auto">
          <a:xfrm>
            <a:off x="5879976" y="4834507"/>
            <a:ext cx="5821307" cy="557953"/>
          </a:xfrm>
          <a:prstGeom prst="rect">
            <a:avLst/>
          </a:prstGeom>
          <a:solidFill>
            <a:srgbClr val="D6E8F7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1 of 15 participants mentioned missing dimensions, e.g. "Regular Participation" or "Reach for audience"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F87F3C-46A3-C0AC-DB56-6E1FE74ADA3C}"/>
              </a:ext>
            </a:extLst>
          </p:cNvPr>
          <p:cNvSpPr/>
          <p:nvPr/>
        </p:nvSpPr>
        <p:spPr bwMode="auto">
          <a:xfrm>
            <a:off x="5870102" y="5617997"/>
            <a:ext cx="5821307" cy="557953"/>
          </a:xfrm>
          <a:prstGeom prst="rect">
            <a:avLst/>
          </a:prstGeom>
          <a:solidFill>
            <a:srgbClr val="D6E8F7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No strong evidence that a dimension should be removed or combined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B791D9F4-15D2-5AF8-ABFF-1740FF9D33CE}"/>
              </a:ext>
            </a:extLst>
          </p:cNvPr>
          <p:cNvSpPr/>
          <p:nvPr/>
        </p:nvSpPr>
        <p:spPr bwMode="auto">
          <a:xfrm rot="16200000">
            <a:off x="2578213" y="-862061"/>
            <a:ext cx="218074" cy="4513244"/>
          </a:xfrm>
          <a:prstGeom prst="rightBrac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ight Brace 40">
            <a:extLst>
              <a:ext uri="{FF2B5EF4-FFF2-40B4-BE49-F238E27FC236}">
                <a16:creationId xmlns:a16="http://schemas.microsoft.com/office/drawing/2014/main" id="{95B961BA-52EB-AF50-2BDB-8D0977DE12E0}"/>
              </a:ext>
            </a:extLst>
          </p:cNvPr>
          <p:cNvSpPr/>
          <p:nvPr/>
        </p:nvSpPr>
        <p:spPr bwMode="auto">
          <a:xfrm rot="16200000">
            <a:off x="8389975" y="-1964038"/>
            <a:ext cx="237509" cy="6697674"/>
          </a:xfrm>
          <a:prstGeom prst="rightBrace">
            <a:avLst/>
          </a:prstGeom>
          <a:ln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78190EA-790F-5A3E-01A4-1B7CAC27AFF4}"/>
              </a:ext>
            </a:extLst>
          </p:cNvPr>
          <p:cNvSpPr/>
          <p:nvPr/>
        </p:nvSpPr>
        <p:spPr bwMode="auto">
          <a:xfrm>
            <a:off x="992927" y="991089"/>
            <a:ext cx="3388645" cy="37115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Characteristics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CE340E-04DA-9F71-964B-7E12F8801260}"/>
              </a:ext>
            </a:extLst>
          </p:cNvPr>
          <p:cNvSpPr/>
          <p:nvPr/>
        </p:nvSpPr>
        <p:spPr bwMode="auto">
          <a:xfrm>
            <a:off x="6803337" y="942284"/>
            <a:ext cx="3388645" cy="37115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Dimensions</a:t>
            </a:r>
          </a:p>
        </p:txBody>
      </p:sp>
    </p:spTree>
    <p:extLst>
      <p:ext uri="{BB962C8B-B14F-4D97-AF65-F5344CB8AC3E}">
        <p14:creationId xmlns:p14="http://schemas.microsoft.com/office/powerpoint/2010/main" val="392069573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DC3FC8-47C2-43E8-65BD-584D7ADA3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0CDFC-00B4-25ED-2D8E-03B58684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– Results II/IV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D361A-0408-B2E5-5629-733C00DA7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88C0B-077B-E06A-DE61-DA5E15635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E59B15-DCC0-0307-F48B-23095F9E75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Usefulness</a:t>
            </a:r>
          </a:p>
        </p:txBody>
      </p:sp>
      <p:pic>
        <p:nvPicPr>
          <p:cNvPr id="3" name="Graphic 2" descr="Diamond with solid fill">
            <a:extLst>
              <a:ext uri="{FF2B5EF4-FFF2-40B4-BE49-F238E27FC236}">
                <a16:creationId xmlns:a16="http://schemas.microsoft.com/office/drawing/2014/main" id="{7395642F-19E1-5305-550E-C15091012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36360" y="5258013"/>
            <a:ext cx="382079" cy="38207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45407CC-3384-1C35-5FA3-DA7D38A5E124}"/>
              </a:ext>
            </a:extLst>
          </p:cNvPr>
          <p:cNvSpPr/>
          <p:nvPr/>
        </p:nvSpPr>
        <p:spPr bwMode="auto">
          <a:xfrm>
            <a:off x="332903" y="5989386"/>
            <a:ext cx="1944211" cy="5466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Inspiration for CoPs</a:t>
            </a:r>
          </a:p>
        </p:txBody>
      </p:sp>
      <p:pic>
        <p:nvPicPr>
          <p:cNvPr id="9" name="Picture 8" descr="A graph with different colored bars&#10;&#10;AI-generated content may be incorrect.">
            <a:extLst>
              <a:ext uri="{FF2B5EF4-FFF2-40B4-BE49-F238E27FC236}">
                <a16:creationId xmlns:a16="http://schemas.microsoft.com/office/drawing/2014/main" id="{5C491FAC-981A-ADCA-F4DD-CA9FD1A1DB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20" y="980094"/>
            <a:ext cx="10835747" cy="393061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D70C8D-06C9-D3F9-EA14-57C55EB0DADD}"/>
              </a:ext>
            </a:extLst>
          </p:cNvPr>
          <p:cNvCxnSpPr/>
          <p:nvPr/>
        </p:nvCxnSpPr>
        <p:spPr bwMode="auto">
          <a:xfrm>
            <a:off x="551384" y="5738386"/>
            <a:ext cx="10513168" cy="0"/>
          </a:xfrm>
          <a:prstGeom prst="straightConnector1">
            <a:avLst/>
          </a:prstGeom>
          <a:ln w="38100">
            <a:solidFill>
              <a:srgbClr val="00569B">
                <a:alpha val="50000"/>
              </a:srgb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A315987-6C6D-8545-F2CD-DF327B9D5128}"/>
              </a:ext>
            </a:extLst>
          </p:cNvPr>
          <p:cNvSpPr/>
          <p:nvPr/>
        </p:nvSpPr>
        <p:spPr bwMode="auto">
          <a:xfrm>
            <a:off x="2113664" y="4910637"/>
            <a:ext cx="2200044" cy="5466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Support in Establishing CoPs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6C13C2-E79F-3C0F-EBF0-0968A2A762EC}"/>
              </a:ext>
            </a:extLst>
          </p:cNvPr>
          <p:cNvSpPr/>
          <p:nvPr/>
        </p:nvSpPr>
        <p:spPr bwMode="auto">
          <a:xfrm>
            <a:off x="4416910" y="5978450"/>
            <a:ext cx="1872208" cy="5466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Evaluation of CoPs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119EF0A-1616-4076-D05D-9A8148B4F71B}"/>
              </a:ext>
            </a:extLst>
          </p:cNvPr>
          <p:cNvSpPr/>
          <p:nvPr/>
        </p:nvSpPr>
        <p:spPr bwMode="auto">
          <a:xfrm>
            <a:off x="4886971" y="4918442"/>
            <a:ext cx="2200039" cy="5466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Best Practices for CoPs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E1E159D-7B80-B5AA-A0BF-E64C4FA80C9F}"/>
              </a:ext>
            </a:extLst>
          </p:cNvPr>
          <p:cNvCxnSpPr/>
          <p:nvPr/>
        </p:nvCxnSpPr>
        <p:spPr bwMode="auto">
          <a:xfrm>
            <a:off x="1522264" y="5590048"/>
            <a:ext cx="0" cy="273338"/>
          </a:xfrm>
          <a:prstGeom prst="line">
            <a:avLst/>
          </a:prstGeom>
          <a:ln w="38100">
            <a:solidFill>
              <a:srgbClr val="00569B">
                <a:alpha val="50000"/>
              </a:srgb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86DE4D8-24B1-1367-C25C-58D0A73FFDCD}"/>
              </a:ext>
            </a:extLst>
          </p:cNvPr>
          <p:cNvSpPr txBox="1"/>
          <p:nvPr/>
        </p:nvSpPr>
        <p:spPr>
          <a:xfrm>
            <a:off x="692943" y="5275955"/>
            <a:ext cx="165864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569B"/>
                </a:solidFill>
                <a:latin typeface="Arial" pitchFamily="34" charset="0"/>
              </a:rPr>
              <a:t>agreement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72E9A08-F2FD-FBC4-603A-1D292CBB9506}"/>
              </a:ext>
            </a:extLst>
          </p:cNvPr>
          <p:cNvCxnSpPr/>
          <p:nvPr/>
        </p:nvCxnSpPr>
        <p:spPr bwMode="auto">
          <a:xfrm>
            <a:off x="10525721" y="5612386"/>
            <a:ext cx="0" cy="273338"/>
          </a:xfrm>
          <a:prstGeom prst="line">
            <a:avLst/>
          </a:prstGeom>
          <a:ln w="38100">
            <a:solidFill>
              <a:srgbClr val="00569B">
                <a:alpha val="50000"/>
              </a:srgb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6B96662-EAA2-9022-66A0-26D053C743FA}"/>
              </a:ext>
            </a:extLst>
          </p:cNvPr>
          <p:cNvSpPr txBox="1"/>
          <p:nvPr/>
        </p:nvSpPr>
        <p:spPr>
          <a:xfrm>
            <a:off x="9622397" y="5311229"/>
            <a:ext cx="180265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569B"/>
                </a:solidFill>
                <a:latin typeface="Arial" pitchFamily="34" charset="0"/>
              </a:rPr>
              <a:t>Strong agreement *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E565DD6-6813-6342-A6F0-33110A6FD2FD}"/>
              </a:ext>
            </a:extLst>
          </p:cNvPr>
          <p:cNvCxnSpPr>
            <a:cxnSpLocks/>
            <a:stCxn id="12" idx="0"/>
          </p:cNvCxnSpPr>
          <p:nvPr/>
        </p:nvCxnSpPr>
        <p:spPr bwMode="auto">
          <a:xfrm flipV="1">
            <a:off x="1305009" y="5738386"/>
            <a:ext cx="0" cy="251000"/>
          </a:xfrm>
          <a:prstGeom prst="line">
            <a:avLst/>
          </a:prstGeom>
          <a:ln w="38100">
            <a:solidFill>
              <a:schemeClr val="accent3">
                <a:lumMod val="90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308FCAC-EECD-4511-B11F-833619BF6BEF}"/>
              </a:ext>
            </a:extLst>
          </p:cNvPr>
          <p:cNvCxnSpPr>
            <a:cxnSpLocks/>
          </p:cNvCxnSpPr>
          <p:nvPr/>
        </p:nvCxnSpPr>
        <p:spPr bwMode="auto">
          <a:xfrm flipV="1">
            <a:off x="3213686" y="5474984"/>
            <a:ext cx="0" cy="251733"/>
          </a:xfrm>
          <a:prstGeom prst="line">
            <a:avLst/>
          </a:prstGeom>
          <a:ln w="38100">
            <a:solidFill>
              <a:schemeClr val="accent3">
                <a:lumMod val="90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E04540-D5C8-5073-78E9-C97164C179EB}"/>
              </a:ext>
            </a:extLst>
          </p:cNvPr>
          <p:cNvCxnSpPr>
            <a:cxnSpLocks/>
            <a:stCxn id="15" idx="0"/>
          </p:cNvCxnSpPr>
          <p:nvPr/>
        </p:nvCxnSpPr>
        <p:spPr bwMode="auto">
          <a:xfrm flipV="1">
            <a:off x="5353014" y="5726717"/>
            <a:ext cx="0" cy="251733"/>
          </a:xfrm>
          <a:prstGeom prst="line">
            <a:avLst/>
          </a:prstGeom>
          <a:ln w="38100">
            <a:solidFill>
              <a:schemeClr val="accent3">
                <a:lumMod val="90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7B84D38-3DB5-C580-3A30-FA6BEEB219E2}"/>
              </a:ext>
            </a:extLst>
          </p:cNvPr>
          <p:cNvCxnSpPr>
            <a:cxnSpLocks/>
          </p:cNvCxnSpPr>
          <p:nvPr/>
        </p:nvCxnSpPr>
        <p:spPr bwMode="auto">
          <a:xfrm>
            <a:off x="5986991" y="5494178"/>
            <a:ext cx="0" cy="244208"/>
          </a:xfrm>
          <a:prstGeom prst="line">
            <a:avLst/>
          </a:prstGeom>
          <a:ln w="38100">
            <a:solidFill>
              <a:schemeClr val="accent3">
                <a:lumMod val="90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5D38A72-F1E0-06BD-ADC8-D226F9850784}"/>
              </a:ext>
            </a:extLst>
          </p:cNvPr>
          <p:cNvSpPr txBox="1"/>
          <p:nvPr/>
        </p:nvSpPr>
        <p:spPr>
          <a:xfrm>
            <a:off x="7320141" y="6525126"/>
            <a:ext cx="346994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569B"/>
                </a:solidFill>
                <a:latin typeface="Arial" pitchFamily="34" charset="0"/>
              </a:rPr>
              <a:t>* Based on mean of survey answers</a:t>
            </a:r>
          </a:p>
        </p:txBody>
      </p:sp>
    </p:spTree>
    <p:extLst>
      <p:ext uri="{BB962C8B-B14F-4D97-AF65-F5344CB8AC3E}">
        <p14:creationId xmlns:p14="http://schemas.microsoft.com/office/powerpoint/2010/main" val="164229222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D638C-D4B9-55EA-C15D-DBB4DE654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with green and yellow bars&#10;&#10;AI-generated content may be incorrect.">
            <a:extLst>
              <a:ext uri="{FF2B5EF4-FFF2-40B4-BE49-F238E27FC236}">
                <a16:creationId xmlns:a16="http://schemas.microsoft.com/office/drawing/2014/main" id="{C59F8144-30D5-6BDA-D727-75A6A567DA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" t="736" b="2058"/>
          <a:stretch/>
        </p:blipFill>
        <p:spPr>
          <a:xfrm>
            <a:off x="982506" y="3251479"/>
            <a:ext cx="10586102" cy="31895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8CA0B7-F94C-5A64-9EFF-2921F9CAD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– Results III/IV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A7A8D-93A9-9B3D-0102-B3AAAED4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EA10E-DB63-76AF-F2FF-BCA211A52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C05027-9337-D9E9-B666-BB3DE7B1BD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Expansibility, Understandability, Applicability</a:t>
            </a:r>
          </a:p>
        </p:txBody>
      </p:sp>
      <p:pic>
        <p:nvPicPr>
          <p:cNvPr id="8" name="Graphic 7" descr="Open book with solid fill">
            <a:extLst>
              <a:ext uri="{FF2B5EF4-FFF2-40B4-BE49-F238E27FC236}">
                <a16:creationId xmlns:a16="http://schemas.microsoft.com/office/drawing/2014/main" id="{83821354-5A38-C60D-A3F6-B43835F70B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7682" y="5815157"/>
            <a:ext cx="625830" cy="625830"/>
          </a:xfrm>
          <a:prstGeom prst="rect">
            <a:avLst/>
          </a:prstGeom>
        </p:spPr>
      </p:pic>
      <p:pic>
        <p:nvPicPr>
          <p:cNvPr id="10" name="Graphic 9" descr="Gears with solid fill">
            <a:extLst>
              <a:ext uri="{FF2B5EF4-FFF2-40B4-BE49-F238E27FC236}">
                <a16:creationId xmlns:a16="http://schemas.microsoft.com/office/drawing/2014/main" id="{6FD7B061-DF6B-7B6A-3AD5-084E7CBFC2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8170" y="4178689"/>
            <a:ext cx="625830" cy="6258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5D020D1-2481-6E67-D071-9DE7F9BDB21C}"/>
              </a:ext>
            </a:extLst>
          </p:cNvPr>
          <p:cNvSpPr/>
          <p:nvPr/>
        </p:nvSpPr>
        <p:spPr bwMode="auto">
          <a:xfrm rot="16200000">
            <a:off x="-456020" y="1851280"/>
            <a:ext cx="2380648" cy="4982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Expandability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A0D3FC-1979-C877-698F-A6B7C5668D8B}"/>
              </a:ext>
            </a:extLst>
          </p:cNvPr>
          <p:cNvSpPr/>
          <p:nvPr/>
        </p:nvSpPr>
        <p:spPr bwMode="auto">
          <a:xfrm rot="16200000">
            <a:off x="-51610" y="5405945"/>
            <a:ext cx="1571827" cy="4982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2BDDE5-AEF1-71A8-2667-C186AD927605}"/>
              </a:ext>
            </a:extLst>
          </p:cNvPr>
          <p:cNvSpPr/>
          <p:nvPr/>
        </p:nvSpPr>
        <p:spPr bwMode="auto">
          <a:xfrm rot="16200000">
            <a:off x="4185" y="3830818"/>
            <a:ext cx="1460238" cy="4982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pic>
        <p:nvPicPr>
          <p:cNvPr id="16" name="Picture 15" descr="A graph with green and white bars&#10;&#10;AI-generated content may be incorrect.">
            <a:extLst>
              <a:ext uri="{FF2B5EF4-FFF2-40B4-BE49-F238E27FC236}">
                <a16:creationId xmlns:a16="http://schemas.microsoft.com/office/drawing/2014/main" id="{891CFF5C-2A61-7981-8447-B64852006B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" b="4330"/>
          <a:stretch/>
        </p:blipFill>
        <p:spPr>
          <a:xfrm>
            <a:off x="998170" y="836712"/>
            <a:ext cx="10586102" cy="2472158"/>
          </a:xfrm>
          <a:prstGeom prst="rect">
            <a:avLst/>
          </a:prstGeom>
        </p:spPr>
      </p:pic>
      <p:pic>
        <p:nvPicPr>
          <p:cNvPr id="17" name="Graphic 16" descr="Blueprint with solid fill">
            <a:extLst>
              <a:ext uri="{FF2B5EF4-FFF2-40B4-BE49-F238E27FC236}">
                <a16:creationId xmlns:a16="http://schemas.microsoft.com/office/drawing/2014/main" id="{13964DF9-07CA-4D11-4075-2FBED4B3C2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7682" y="2664902"/>
            <a:ext cx="625830" cy="62583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EF4BA3C-DCD4-F2A4-413E-039AFFB56758}"/>
              </a:ext>
            </a:extLst>
          </p:cNvPr>
          <p:cNvSpPr/>
          <p:nvPr/>
        </p:nvSpPr>
        <p:spPr bwMode="auto">
          <a:xfrm>
            <a:off x="1049331" y="4807638"/>
            <a:ext cx="10447569" cy="457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15D991-5572-E776-BA8E-978F0167950B}"/>
              </a:ext>
            </a:extLst>
          </p:cNvPr>
          <p:cNvSpPr/>
          <p:nvPr/>
        </p:nvSpPr>
        <p:spPr bwMode="auto">
          <a:xfrm flipV="1">
            <a:off x="11488682" y="4804519"/>
            <a:ext cx="332316" cy="4900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40F81B-E831-8C46-D08A-1DF53FE82422}"/>
              </a:ext>
            </a:extLst>
          </p:cNvPr>
          <p:cNvSpPr/>
          <p:nvPr/>
        </p:nvSpPr>
        <p:spPr bwMode="auto">
          <a:xfrm flipV="1">
            <a:off x="730116" y="4808575"/>
            <a:ext cx="347566" cy="4571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97ACC5-00F8-A011-D84A-E8064CB688E3}"/>
              </a:ext>
            </a:extLst>
          </p:cNvPr>
          <p:cNvSpPr txBox="1"/>
          <p:nvPr/>
        </p:nvSpPr>
        <p:spPr>
          <a:xfrm>
            <a:off x="2135560" y="6569076"/>
            <a:ext cx="842493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* No strong evidence which dimension or characteristics are difficult to understand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6F1867-72AF-CD50-BBC4-0024FF0C493D}"/>
              </a:ext>
            </a:extLst>
          </p:cNvPr>
          <p:cNvSpPr txBox="1"/>
          <p:nvPr/>
        </p:nvSpPr>
        <p:spPr>
          <a:xfrm>
            <a:off x="2423592" y="5041767"/>
            <a:ext cx="243748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40437925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0CC38-D154-9DA4-EFC2-54834045A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145B5-A043-9D58-739E-40FD560C0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Results IV/IV – Open Feedback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5A44F-2B9C-2B0D-86D4-53B479DD4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D7BA7-DDCF-9E91-6FA7-3DE698045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129048-BDFF-E64F-019A-4329BCFA4214}"/>
              </a:ext>
            </a:extLst>
          </p:cNvPr>
          <p:cNvSpPr/>
          <p:nvPr/>
        </p:nvSpPr>
        <p:spPr bwMode="auto">
          <a:xfrm>
            <a:off x="628828" y="4653136"/>
            <a:ext cx="5543086" cy="1440160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“Good job! Very interesting setup, and can be </a:t>
            </a: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useful in the industry</a:t>
            </a: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!”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5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chemeClr val="tx1"/>
                </a:solidFill>
                <a:cs typeface="Arial" pitchFamily="34" charset="0"/>
              </a:rPr>
              <a:t>by P14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7C3F6A-BE93-1D0C-38DE-37B78015367D}"/>
              </a:ext>
            </a:extLst>
          </p:cNvPr>
          <p:cNvSpPr/>
          <p:nvPr/>
        </p:nvSpPr>
        <p:spPr bwMode="auto">
          <a:xfrm>
            <a:off x="6461476" y="1061544"/>
            <a:ext cx="4819100" cy="5031752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“I think it is </a:t>
            </a: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very useful</a:t>
            </a: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, thank you for developing this.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I personally would not create best practices from this, but rather provide a </a:t>
            </a: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description of the as-is situation of many CoPs in practice right now</a:t>
            </a: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, along with trade-offs, caveats, risks, contexts and benefits of choosing different characteristics (which could turn into some form of recommendation but doesn’t have to because every setup is so unique).”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500" i="1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chemeClr val="tx1"/>
                </a:solidFill>
                <a:cs typeface="Arial" pitchFamily="34" charset="0"/>
              </a:rPr>
              <a:t>by P4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853D83-6AC6-D822-A973-8F0FD3170EEA}"/>
              </a:ext>
            </a:extLst>
          </p:cNvPr>
          <p:cNvSpPr/>
          <p:nvPr/>
        </p:nvSpPr>
        <p:spPr bwMode="auto">
          <a:xfrm>
            <a:off x="628828" y="1061544"/>
            <a:ext cx="5543086" cy="3304602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“Good work! </a:t>
            </a: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I really like to leverage the taxonomy for our team </a:t>
            </a: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in order to categorize future CoPs or evaluate existing CoPs or evaluate existing CoPs and have more clarity on each CoP’s characteristics.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Based on the characteristics it would then be </a:t>
            </a: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great to have a set of recommendations</a:t>
            </a: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 on how to steer CoPs into a effective direction”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500" i="1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chemeClr val="tx1"/>
                </a:solidFill>
                <a:cs typeface="Arial" pitchFamily="34" charset="0"/>
              </a:rPr>
              <a:t>by P2</a:t>
            </a:r>
          </a:p>
        </p:txBody>
      </p:sp>
    </p:spTree>
    <p:extLst>
      <p:ext uri="{BB962C8B-B14F-4D97-AF65-F5344CB8AC3E}">
        <p14:creationId xmlns:p14="http://schemas.microsoft.com/office/powerpoint/2010/main" val="90703943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22" action="ppaction://hlinksldjump"/>
            <a:extLst>
              <a:ext uri="{FF2B5EF4-FFF2-40B4-BE49-F238E27FC236}">
                <a16:creationId xmlns:a16="http://schemas.microsoft.com/office/drawing/2014/main" id="{E70D37CF-6BF8-2F47-7C56-228E31C054EB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3" name="Rectangle 22">
            <a:hlinkClick r:id="rId22" action="ppaction://hlinksldjump"/>
            <a:extLst>
              <a:ext uri="{FF2B5EF4-FFF2-40B4-BE49-F238E27FC236}">
                <a16:creationId xmlns:a16="http://schemas.microsoft.com/office/drawing/2014/main" id="{EAB7FB8E-851A-DAAB-67C0-C30B24307897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9ACBB89-9B92-4F0C-93B8-FF0D21D2AD69}"/>
              </a:ext>
            </a:extLst>
          </p:cNvPr>
          <p:cNvCxnSpPr/>
          <p:nvPr>
            <p:custDataLst>
              <p:tags r:id="rId4"/>
            </p:custDataLst>
          </p:nvPr>
        </p:nvCxnSpPr>
        <p:spPr bwMode="auto">
          <a:xfrm>
            <a:off x="514349" y="449933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040F58-55D9-7163-557F-B79B3EE1963D}"/>
              </a:ext>
            </a:extLst>
          </p:cNvPr>
          <p:cNvCxnSpPr/>
          <p:nvPr>
            <p:custDataLst>
              <p:tags r:id="rId5"/>
            </p:custDataLst>
          </p:nvPr>
        </p:nvCxnSpPr>
        <p:spPr bwMode="auto">
          <a:xfrm>
            <a:off x="514349" y="489944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hlinkClick r:id="rId23" action="ppaction://hlinksldjump"/>
            <a:extLst>
              <a:ext uri="{FF2B5EF4-FFF2-40B4-BE49-F238E27FC236}">
                <a16:creationId xmlns:a16="http://schemas.microsoft.com/office/drawing/2014/main" id="{EC11CDEE-73B4-610E-8397-1B19B962403A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19" name="Rectangle 18">
            <a:hlinkClick r:id="rId23" action="ppaction://hlinksldjump"/>
            <a:extLst>
              <a:ext uri="{FF2B5EF4-FFF2-40B4-BE49-F238E27FC236}">
                <a16:creationId xmlns:a16="http://schemas.microsoft.com/office/drawing/2014/main" id="{6553718E-48E8-E41D-DD23-793F852BC51D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18" name="Rectangle 17">
            <a:hlinkClick r:id="rId24" action="ppaction://hlinksldjump"/>
            <a:extLst>
              <a:ext uri="{FF2B5EF4-FFF2-40B4-BE49-F238E27FC236}">
                <a16:creationId xmlns:a16="http://schemas.microsoft.com/office/drawing/2014/main" id="{9F44FA40-A915-4F92-CAEC-905F0A4149B7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7" name="Rectangle 16">
            <a:hlinkClick r:id="rId24" action="ppaction://hlinksldjump"/>
            <a:extLst>
              <a:ext uri="{FF2B5EF4-FFF2-40B4-BE49-F238E27FC236}">
                <a16:creationId xmlns:a16="http://schemas.microsoft.com/office/drawing/2014/main" id="{962C43FB-0765-B395-3DFF-74A7677791C7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6" name="Rectangle 15">
            <a:hlinkClick r:id="rId25" action="ppaction://hlinksldjump"/>
            <a:extLst>
              <a:ext uri="{FF2B5EF4-FFF2-40B4-BE49-F238E27FC236}">
                <a16:creationId xmlns:a16="http://schemas.microsoft.com/office/drawing/2014/main" id="{D9B3614E-1ABD-C4CC-74F5-A77F07CB8200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5" name="Rectangle 14">
            <a:hlinkClick r:id="rId25" action="ppaction://hlinksldjump"/>
            <a:extLst>
              <a:ext uri="{FF2B5EF4-FFF2-40B4-BE49-F238E27FC236}">
                <a16:creationId xmlns:a16="http://schemas.microsoft.com/office/drawing/2014/main" id="{A1CB5541-C27E-F605-869E-EC94CD1C32AF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4" name="Rectangle 13">
            <a:hlinkClick r:id="rId26" action="ppaction://hlinksldjump"/>
            <a:extLst>
              <a:ext uri="{FF2B5EF4-FFF2-40B4-BE49-F238E27FC236}">
                <a16:creationId xmlns:a16="http://schemas.microsoft.com/office/drawing/2014/main" id="{FC57F488-7564-CDAF-091F-C95759D6F8E2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3" name="Rectangle 12">
            <a:hlinkClick r:id="rId26" action="ppaction://hlinksldjump"/>
            <a:extLst>
              <a:ext uri="{FF2B5EF4-FFF2-40B4-BE49-F238E27FC236}">
                <a16:creationId xmlns:a16="http://schemas.microsoft.com/office/drawing/2014/main" id="{B4AC0DDD-C5AC-6843-3AC3-E27528BABD59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2" name="Rectangle 11">
            <a:hlinkClick r:id="rId27" action="ppaction://hlinksldjump"/>
            <a:extLst>
              <a:ext uri="{FF2B5EF4-FFF2-40B4-BE49-F238E27FC236}">
                <a16:creationId xmlns:a16="http://schemas.microsoft.com/office/drawing/2014/main" id="{BFDDBAB8-468E-F310-DC1E-49B4C701F0B9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1" name="Rectangle 10">
            <a:hlinkClick r:id="rId27" action="ppaction://hlinksldjump"/>
            <a:extLst>
              <a:ext uri="{FF2B5EF4-FFF2-40B4-BE49-F238E27FC236}">
                <a16:creationId xmlns:a16="http://schemas.microsoft.com/office/drawing/2014/main" id="{96D425B8-B9CB-28B0-191E-F9FCFC7066A4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0" name="Rectangle 9">
            <a:hlinkClick r:id="rId28" action="ppaction://hlinksldjump"/>
            <a:extLst>
              <a:ext uri="{FF2B5EF4-FFF2-40B4-BE49-F238E27FC236}">
                <a16:creationId xmlns:a16="http://schemas.microsoft.com/office/drawing/2014/main" id="{E02A3954-1CD1-6F60-7980-CAEF646D41A4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9" name="Rectangle 8">
            <a:hlinkClick r:id="rId28" action="ppaction://hlinksldjump"/>
            <a:extLst>
              <a:ext uri="{FF2B5EF4-FFF2-40B4-BE49-F238E27FC236}">
                <a16:creationId xmlns:a16="http://schemas.microsoft.com/office/drawing/2014/main" id="{02B826EC-F656-7CF9-FB4C-33679B3488C6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8" name="Rectangle 7">
            <a:hlinkClick r:id="rId29" action="ppaction://hlinksldjump"/>
            <a:extLst>
              <a:ext uri="{FF2B5EF4-FFF2-40B4-BE49-F238E27FC236}">
                <a16:creationId xmlns:a16="http://schemas.microsoft.com/office/drawing/2014/main" id="{ADEE2FA7-C0FD-4893-66F0-107102841CFB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59F58239-9F62-1E0E-EC32-6143AADA219A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2BF913-11F7-F841-B06A-3EB6ADF50909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53159-B521-723E-8269-328D1249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9F1B13-EDA9-B44F-1CD3-70C40C20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420229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488E9-1270-0F3E-B283-B26969F9B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CB94C-265C-AC42-5C2D-4CDEB857C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Taxonomy Evaluation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577B8-0614-C423-5E64-5705E7148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CE75E-306B-E86A-9D73-9BB2B9B2D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3A3E1956-D268-2622-0D7F-7A9244C12C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79583"/>
            <a:ext cx="10586102" cy="395287"/>
          </a:xfrm>
        </p:spPr>
        <p:txBody>
          <a:bodyPr/>
          <a:lstStyle/>
          <a:p>
            <a:r>
              <a:rPr lang="en-US" dirty="0"/>
              <a:t>Overall summary</a:t>
            </a:r>
          </a:p>
        </p:txBody>
      </p:sp>
      <p:pic>
        <p:nvPicPr>
          <p:cNvPr id="7" name="Graphic 6" descr="Thumbs up sign with solid fill">
            <a:extLst>
              <a:ext uri="{FF2B5EF4-FFF2-40B4-BE49-F238E27FC236}">
                <a16:creationId xmlns:a16="http://schemas.microsoft.com/office/drawing/2014/main" id="{33A68CE5-CCA5-8642-807E-3D2DC4511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37637" y="1304337"/>
            <a:ext cx="914400" cy="914400"/>
          </a:xfrm>
          <a:prstGeom prst="rect">
            <a:avLst/>
          </a:prstGeom>
        </p:spPr>
      </p:pic>
      <p:pic>
        <p:nvPicPr>
          <p:cNvPr id="12" name="Graphic 11" descr="Thumbs Down with solid fill">
            <a:extLst>
              <a:ext uri="{FF2B5EF4-FFF2-40B4-BE49-F238E27FC236}">
                <a16:creationId xmlns:a16="http://schemas.microsoft.com/office/drawing/2014/main" id="{1531B59B-ADD9-074A-D957-997B94AA6C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4132" y="1304337"/>
            <a:ext cx="914400" cy="9144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A1BA23-0162-BDF7-C2C9-9FA96C0DD928}"/>
              </a:ext>
            </a:extLst>
          </p:cNvPr>
          <p:cNvCxnSpPr/>
          <p:nvPr/>
        </p:nvCxnSpPr>
        <p:spPr bwMode="auto">
          <a:xfrm>
            <a:off x="4871864" y="1304337"/>
            <a:ext cx="0" cy="5266279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6591F3B-0250-6657-1767-95764AF371B7}"/>
              </a:ext>
            </a:extLst>
          </p:cNvPr>
          <p:cNvSpPr/>
          <p:nvPr/>
        </p:nvSpPr>
        <p:spPr bwMode="auto">
          <a:xfrm>
            <a:off x="697477" y="2324349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Overall Completeness</a:t>
            </a:r>
          </a:p>
        </p:txBody>
      </p:sp>
      <p:pic>
        <p:nvPicPr>
          <p:cNvPr id="16" name="Graphic 15" descr="Clipboard Badge with solid fill">
            <a:extLst>
              <a:ext uri="{FF2B5EF4-FFF2-40B4-BE49-F238E27FC236}">
                <a16:creationId xmlns:a16="http://schemas.microsoft.com/office/drawing/2014/main" id="{7E1C6B8B-014B-5B60-A1EA-246891801C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6838" y="2309753"/>
            <a:ext cx="424478" cy="42447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BB091FB-2847-CB5A-4173-EA9BA3B6141C}"/>
              </a:ext>
            </a:extLst>
          </p:cNvPr>
          <p:cNvSpPr/>
          <p:nvPr/>
        </p:nvSpPr>
        <p:spPr bwMode="auto">
          <a:xfrm>
            <a:off x="697478" y="2907715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Overall Conciseness</a:t>
            </a:r>
          </a:p>
        </p:txBody>
      </p:sp>
      <p:pic>
        <p:nvPicPr>
          <p:cNvPr id="24" name="Graphic 23" descr="Maze with solid fill">
            <a:extLst>
              <a:ext uri="{FF2B5EF4-FFF2-40B4-BE49-F238E27FC236}">
                <a16:creationId xmlns:a16="http://schemas.microsoft.com/office/drawing/2014/main" id="{3FA8A333-098F-7020-2C80-CB6ED3C098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6838" y="2891336"/>
            <a:ext cx="424478" cy="42447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E40ABCE-6C7E-494E-2F22-E9B400C31806}"/>
              </a:ext>
            </a:extLst>
          </p:cNvPr>
          <p:cNvSpPr/>
          <p:nvPr/>
        </p:nvSpPr>
        <p:spPr bwMode="auto">
          <a:xfrm>
            <a:off x="697477" y="3491081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Usefulness</a:t>
            </a:r>
          </a:p>
        </p:txBody>
      </p:sp>
      <p:pic>
        <p:nvPicPr>
          <p:cNvPr id="26" name="Graphic 25" descr="Diamond with solid fill">
            <a:extLst>
              <a:ext uri="{FF2B5EF4-FFF2-40B4-BE49-F238E27FC236}">
                <a16:creationId xmlns:a16="http://schemas.microsoft.com/office/drawing/2014/main" id="{CFC3C818-8517-C11B-47B4-FF350EB8434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3582" y="3519719"/>
            <a:ext cx="437734" cy="39528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60E71CF-122C-FE89-2FEF-E3C5E821C578}"/>
              </a:ext>
            </a:extLst>
          </p:cNvPr>
          <p:cNvSpPr/>
          <p:nvPr/>
        </p:nvSpPr>
        <p:spPr bwMode="auto">
          <a:xfrm>
            <a:off x="697476" y="4074447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Expandability</a:t>
            </a:r>
          </a:p>
        </p:txBody>
      </p:sp>
      <p:pic>
        <p:nvPicPr>
          <p:cNvPr id="33" name="Graphic 32" descr="Blueprint with solid fill">
            <a:extLst>
              <a:ext uri="{FF2B5EF4-FFF2-40B4-BE49-F238E27FC236}">
                <a16:creationId xmlns:a16="http://schemas.microsoft.com/office/drawing/2014/main" id="{0621DB81-BD60-228D-350F-14C10FF413B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26838" y="4045808"/>
            <a:ext cx="424478" cy="42447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0D035E7A-3811-9CE1-398E-7D440E204E71}"/>
              </a:ext>
            </a:extLst>
          </p:cNvPr>
          <p:cNvSpPr/>
          <p:nvPr/>
        </p:nvSpPr>
        <p:spPr bwMode="auto">
          <a:xfrm>
            <a:off x="700390" y="5241177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pic>
        <p:nvPicPr>
          <p:cNvPr id="35" name="Graphic 34" descr="Gears with solid fill">
            <a:extLst>
              <a:ext uri="{FF2B5EF4-FFF2-40B4-BE49-F238E27FC236}">
                <a16:creationId xmlns:a16="http://schemas.microsoft.com/office/drawing/2014/main" id="{C320CDFE-77B0-08F2-EB50-3378AEBDE56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26838" y="5235847"/>
            <a:ext cx="424478" cy="424478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2B5C54E2-4004-6C8F-7001-C70B53130803}"/>
              </a:ext>
            </a:extLst>
          </p:cNvPr>
          <p:cNvSpPr/>
          <p:nvPr/>
        </p:nvSpPr>
        <p:spPr bwMode="auto">
          <a:xfrm>
            <a:off x="695400" y="4657813"/>
            <a:ext cx="3816421" cy="3952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pic>
        <p:nvPicPr>
          <p:cNvPr id="43" name="Graphic 42" descr="Open book with solid fill">
            <a:extLst>
              <a:ext uri="{FF2B5EF4-FFF2-40B4-BE49-F238E27FC236}">
                <a16:creationId xmlns:a16="http://schemas.microsoft.com/office/drawing/2014/main" id="{6BE05A1E-1EF2-E301-E286-663B783AE41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26838" y="4643217"/>
            <a:ext cx="424478" cy="424478"/>
          </a:xfrm>
          <a:prstGeom prst="rect">
            <a:avLst/>
          </a:prstGeom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880540A1-1102-6AB9-63FD-E6E17DD1E6A8}"/>
              </a:ext>
            </a:extLst>
          </p:cNvPr>
          <p:cNvGrpSpPr/>
          <p:nvPr/>
        </p:nvGrpSpPr>
        <p:grpSpPr>
          <a:xfrm>
            <a:off x="5071120" y="2306079"/>
            <a:ext cx="6500423" cy="1047503"/>
            <a:chOff x="5068185" y="2360124"/>
            <a:chExt cx="6500423" cy="104750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5327916-C54E-5910-1948-2A4C0D57CB6A}"/>
                </a:ext>
              </a:extLst>
            </p:cNvPr>
            <p:cNvSpPr/>
            <p:nvPr/>
          </p:nvSpPr>
          <p:spPr bwMode="auto">
            <a:xfrm>
              <a:off x="5675162" y="2431848"/>
              <a:ext cx="5893446" cy="90405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Individual dimensions were mentioned, but no strong evidence towards on specific dimension or characteristic</a:t>
              </a: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66" name="Graphic 65" descr="Clipboard Badge with solid fill">
              <a:extLst>
                <a:ext uri="{FF2B5EF4-FFF2-40B4-BE49-F238E27FC236}">
                  <a16:creationId xmlns:a16="http://schemas.microsoft.com/office/drawing/2014/main" id="{E4A677B1-D35B-1C78-DD18-AAA565FD4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087888" y="2671637"/>
              <a:ext cx="424478" cy="424478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2EAC027-31A2-2B1E-8C54-F27C3F502A7F}"/>
                </a:ext>
              </a:extLst>
            </p:cNvPr>
            <p:cNvSpPr/>
            <p:nvPr/>
          </p:nvSpPr>
          <p:spPr bwMode="auto">
            <a:xfrm>
              <a:off x="5068185" y="2360124"/>
              <a:ext cx="6500411" cy="104750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A1211FC-04EB-C147-A61A-8E9D1BC0C360}"/>
              </a:ext>
            </a:extLst>
          </p:cNvPr>
          <p:cNvGrpSpPr/>
          <p:nvPr/>
        </p:nvGrpSpPr>
        <p:grpSpPr>
          <a:xfrm>
            <a:off x="5072886" y="3478341"/>
            <a:ext cx="6500411" cy="735990"/>
            <a:chOff x="5072886" y="3478341"/>
            <a:chExt cx="6500411" cy="7359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F800FCE-D858-3A10-CEA8-6ED45348D06D}"/>
                </a:ext>
              </a:extLst>
            </p:cNvPr>
            <p:cNvSpPr/>
            <p:nvPr/>
          </p:nvSpPr>
          <p:spPr bwMode="auto">
            <a:xfrm>
              <a:off x="5675162" y="3478341"/>
              <a:ext cx="5893446" cy="73599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Dimension </a:t>
              </a:r>
              <a:r>
                <a:rPr lang="en-US" sz="1400" i="1" dirty="0">
                  <a:solidFill>
                    <a:schemeClr val="tx1"/>
                  </a:solidFill>
                  <a:latin typeface="Arial" pitchFamily="34" charset="0"/>
                </a:rPr>
                <a:t>Size</a:t>
              </a: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 was identified as not concise enough</a:t>
              </a:r>
              <a:endParaRPr lang="en-US" sz="1400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69" name="Graphic 68" descr="Maze with solid fill">
              <a:extLst>
                <a:ext uri="{FF2B5EF4-FFF2-40B4-BE49-F238E27FC236}">
                  <a16:creationId xmlns:a16="http://schemas.microsoft.com/office/drawing/2014/main" id="{03FE4CB9-01F4-EB25-933E-5988B7F72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087888" y="3634097"/>
              <a:ext cx="424478" cy="424478"/>
            </a:xfrm>
            <a:prstGeom prst="rect">
              <a:avLst/>
            </a:prstGeom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92C975E-8BFB-CA8A-905B-BE5168A03353}"/>
                </a:ext>
              </a:extLst>
            </p:cNvPr>
            <p:cNvSpPr/>
            <p:nvPr/>
          </p:nvSpPr>
          <p:spPr bwMode="auto">
            <a:xfrm>
              <a:off x="5072886" y="3478341"/>
              <a:ext cx="6500411" cy="73599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79A9D7F-A513-8420-3F47-F1FCC4475922}"/>
              </a:ext>
            </a:extLst>
          </p:cNvPr>
          <p:cNvGrpSpPr/>
          <p:nvPr/>
        </p:nvGrpSpPr>
        <p:grpSpPr>
          <a:xfrm>
            <a:off x="5072646" y="4365104"/>
            <a:ext cx="6500411" cy="597858"/>
            <a:chOff x="5072646" y="4725144"/>
            <a:chExt cx="6500411" cy="597858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D10DEC3-6E74-D176-19B2-4345BFB74B59}"/>
                </a:ext>
              </a:extLst>
            </p:cNvPr>
            <p:cNvSpPr/>
            <p:nvPr/>
          </p:nvSpPr>
          <p:spPr bwMode="auto">
            <a:xfrm>
              <a:off x="5675162" y="4748242"/>
              <a:ext cx="5893446" cy="55166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Different opinions on how best practices could look like</a:t>
              </a:r>
              <a:endParaRPr lang="en-US" sz="1400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70" name="Graphic 69" descr="Diamond with solid fill">
              <a:extLst>
                <a:ext uri="{FF2B5EF4-FFF2-40B4-BE49-F238E27FC236}">
                  <a16:creationId xmlns:a16="http://schemas.microsoft.com/office/drawing/2014/main" id="{90267C17-B791-FDA8-0333-F0C99285F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087888" y="4826430"/>
              <a:ext cx="437734" cy="395287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FFF6091-2432-1119-8345-308A7A20AD6A}"/>
                </a:ext>
              </a:extLst>
            </p:cNvPr>
            <p:cNvSpPr/>
            <p:nvPr/>
          </p:nvSpPr>
          <p:spPr bwMode="auto">
            <a:xfrm>
              <a:off x="5072646" y="4725144"/>
              <a:ext cx="6500411" cy="59785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7F57523-2346-A765-88CB-20BEC23AE5EE}"/>
              </a:ext>
            </a:extLst>
          </p:cNvPr>
          <p:cNvGrpSpPr/>
          <p:nvPr/>
        </p:nvGrpSpPr>
        <p:grpSpPr>
          <a:xfrm>
            <a:off x="5068184" y="5157192"/>
            <a:ext cx="6500424" cy="981379"/>
            <a:chOff x="5068184" y="5373216"/>
            <a:chExt cx="6500424" cy="98137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DA39283-D935-3F02-DA37-DB7710B57C70}"/>
                </a:ext>
              </a:extLst>
            </p:cNvPr>
            <p:cNvSpPr/>
            <p:nvPr/>
          </p:nvSpPr>
          <p:spPr bwMode="auto">
            <a:xfrm>
              <a:off x="5675162" y="5446520"/>
              <a:ext cx="5893446" cy="834770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</a:rPr>
                <a:t>Individual dimension were mentioned as difficult to understand, but no strong evidence towards a specific dimension</a:t>
              </a:r>
              <a:endParaRPr lang="en-US" sz="1400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72" name="Graphic 71" descr="Open book with solid fill">
              <a:extLst>
                <a:ext uri="{FF2B5EF4-FFF2-40B4-BE49-F238E27FC236}">
                  <a16:creationId xmlns:a16="http://schemas.microsoft.com/office/drawing/2014/main" id="{9AC799B2-B1F1-E570-F326-C13BAF542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087888" y="5651666"/>
              <a:ext cx="424478" cy="424478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9D14BA4-2DE2-B814-B24D-DE6D256A8F8E}"/>
                </a:ext>
              </a:extLst>
            </p:cNvPr>
            <p:cNvSpPr/>
            <p:nvPr/>
          </p:nvSpPr>
          <p:spPr bwMode="auto">
            <a:xfrm>
              <a:off x="5068184" y="5373216"/>
              <a:ext cx="6500411" cy="9813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600"/>
                </a:spcBef>
              </a:pPr>
              <a:endParaRPr lang="en-US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616423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22" action="ppaction://hlinksldjump"/>
            <a:extLst>
              <a:ext uri="{FF2B5EF4-FFF2-40B4-BE49-F238E27FC236}">
                <a16:creationId xmlns:a16="http://schemas.microsoft.com/office/drawing/2014/main" id="{200E27B7-E7F3-420B-F2E1-2152EDC0C998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3" name="Rectangle 22">
            <a:hlinkClick r:id="rId22" action="ppaction://hlinksldjump"/>
            <a:extLst>
              <a:ext uri="{FF2B5EF4-FFF2-40B4-BE49-F238E27FC236}">
                <a16:creationId xmlns:a16="http://schemas.microsoft.com/office/drawing/2014/main" id="{59B25B54-F117-2827-96A3-0BE60F3F808C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2" name="Rectangle 21">
            <a:hlinkClick r:id="rId23" action="ppaction://hlinksldjump"/>
            <a:extLst>
              <a:ext uri="{FF2B5EF4-FFF2-40B4-BE49-F238E27FC236}">
                <a16:creationId xmlns:a16="http://schemas.microsoft.com/office/drawing/2014/main" id="{ACF342FD-30A2-1F40-526A-DB0C7A2BEF05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21" name="Rectangle 20">
            <a:hlinkClick r:id="rId23" action="ppaction://hlinksldjump"/>
            <a:extLst>
              <a:ext uri="{FF2B5EF4-FFF2-40B4-BE49-F238E27FC236}">
                <a16:creationId xmlns:a16="http://schemas.microsoft.com/office/drawing/2014/main" id="{406DB057-B02C-4DCA-D72C-B3FC12106268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20" name="Rectangle 19">
            <a:hlinkClick r:id="rId24" action="ppaction://hlinksldjump"/>
            <a:extLst>
              <a:ext uri="{FF2B5EF4-FFF2-40B4-BE49-F238E27FC236}">
                <a16:creationId xmlns:a16="http://schemas.microsoft.com/office/drawing/2014/main" id="{25C10FAE-F432-32B4-8E54-BF9B68B5B801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9" name="Rectangle 18">
            <a:hlinkClick r:id="rId24" action="ppaction://hlinksldjump"/>
            <a:extLst>
              <a:ext uri="{FF2B5EF4-FFF2-40B4-BE49-F238E27FC236}">
                <a16:creationId xmlns:a16="http://schemas.microsoft.com/office/drawing/2014/main" id="{836E1958-482E-2867-0066-3B2944F23CC2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8" name="Rectangle 17">
            <a:hlinkClick r:id="rId25" action="ppaction://hlinksldjump"/>
            <a:extLst>
              <a:ext uri="{FF2B5EF4-FFF2-40B4-BE49-F238E27FC236}">
                <a16:creationId xmlns:a16="http://schemas.microsoft.com/office/drawing/2014/main" id="{8BD4CA94-6DAF-4B2E-7575-5F96856B0C6D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7" name="Rectangle 16">
            <a:hlinkClick r:id="rId25" action="ppaction://hlinksldjump"/>
            <a:extLst>
              <a:ext uri="{FF2B5EF4-FFF2-40B4-BE49-F238E27FC236}">
                <a16:creationId xmlns:a16="http://schemas.microsoft.com/office/drawing/2014/main" id="{E87320B9-C56F-9A07-0959-2F977AE6114A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6" name="Rectangle 15">
            <a:hlinkClick r:id="rId26" action="ppaction://hlinksldjump"/>
            <a:extLst>
              <a:ext uri="{FF2B5EF4-FFF2-40B4-BE49-F238E27FC236}">
                <a16:creationId xmlns:a16="http://schemas.microsoft.com/office/drawing/2014/main" id="{6D8A6053-130B-D024-19C8-9BB7B6D15422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5" name="Rectangle 14">
            <a:hlinkClick r:id="rId26" action="ppaction://hlinksldjump"/>
            <a:extLst>
              <a:ext uri="{FF2B5EF4-FFF2-40B4-BE49-F238E27FC236}">
                <a16:creationId xmlns:a16="http://schemas.microsoft.com/office/drawing/2014/main" id="{9C5F600C-D31A-6134-0867-821ED9BBE2AE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4" name="Rectangle 13">
            <a:hlinkClick r:id="rId27" action="ppaction://hlinksldjump"/>
            <a:extLst>
              <a:ext uri="{FF2B5EF4-FFF2-40B4-BE49-F238E27FC236}">
                <a16:creationId xmlns:a16="http://schemas.microsoft.com/office/drawing/2014/main" id="{BB187295-BC0C-BEB9-E9B8-17A625A14000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3" name="Rectangle 12">
            <a:hlinkClick r:id="rId27" action="ppaction://hlinksldjump"/>
            <a:extLst>
              <a:ext uri="{FF2B5EF4-FFF2-40B4-BE49-F238E27FC236}">
                <a16:creationId xmlns:a16="http://schemas.microsoft.com/office/drawing/2014/main" id="{EFDB7593-A8DC-78AA-EA8E-86448A13D478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2" name="Rectangle 11">
            <a:hlinkClick r:id="rId28" action="ppaction://hlinksldjump"/>
            <a:extLst>
              <a:ext uri="{FF2B5EF4-FFF2-40B4-BE49-F238E27FC236}">
                <a16:creationId xmlns:a16="http://schemas.microsoft.com/office/drawing/2014/main" id="{9B862C8A-FE8D-C1AB-6AA7-5C5306877028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11" name="Rectangle 10">
            <a:hlinkClick r:id="rId28" action="ppaction://hlinksldjump"/>
            <a:extLst>
              <a:ext uri="{FF2B5EF4-FFF2-40B4-BE49-F238E27FC236}">
                <a16:creationId xmlns:a16="http://schemas.microsoft.com/office/drawing/2014/main" id="{67032EA2-C852-E410-C1E2-E4B6EF44CB8F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F3ABF7-3717-617C-624C-387E199D70AE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>
            <a:off x="514349" y="1717675"/>
            <a:ext cx="11160917" cy="0"/>
          </a:xfrm>
          <a:prstGeom prst="lin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980469-540F-D4D2-B229-9FF43931A586}"/>
              </a:ext>
            </a:extLst>
          </p:cNvPr>
          <p:cNvCxnSpPr/>
          <p:nvPr>
            <p:custDataLst>
              <p:tags r:id="rId17"/>
            </p:custDataLst>
          </p:nvPr>
        </p:nvCxnSpPr>
        <p:spPr bwMode="auto">
          <a:xfrm>
            <a:off x="514349" y="2117785"/>
            <a:ext cx="11160917" cy="0"/>
          </a:xfrm>
          <a:prstGeom prst="lin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hlinkClick r:id="rId29" action="ppaction://hlinksldjump"/>
            <a:extLst>
              <a:ext uri="{FF2B5EF4-FFF2-40B4-BE49-F238E27FC236}">
                <a16:creationId xmlns:a16="http://schemas.microsoft.com/office/drawing/2014/main" id="{1B9B139B-5643-F968-D9AF-446402C02855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accent5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C6AEBA34-E8E4-4AFF-D848-0A2410EDE203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539B2C2-6F93-7546-1098-0FC96C3ACE24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6B09C6-8491-402B-5C94-D60FDA0B6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7ACE52-D3B6-C93F-17B2-0C78C1ED9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6876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88F8D-A749-EA45-ABA1-D78BC571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Taxonomy of CoPs in LSAD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03C97-C90A-9FD4-CCBF-5BB754F71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CADC9-3341-7406-01E5-9D8D608EE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Building on Taxonomy from  </a:t>
            </a:r>
            <a:r>
              <a:rPr lang="en-US" dirty="0" err="1">
                <a:latin typeface="Helvetica Neue" panose="02000503000000020004" pitchFamily="2" charset="0"/>
              </a:rPr>
              <a:t>Tobisch</a:t>
            </a:r>
            <a:r>
              <a:rPr lang="en-US" dirty="0">
                <a:latin typeface="Helvetica Neue" panose="02000503000000020004" pitchFamily="2" charset="0"/>
              </a:rPr>
              <a:t>, F., Schmidt, J., &amp; Matthes, F. (2025).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A3B25-5425-7289-0EA7-D2878028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2507C3-FE64-1279-29D5-E20701A98C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Building on taxonomy proposed by </a:t>
            </a:r>
            <a:r>
              <a:rPr lang="en-US" dirty="0" err="1"/>
              <a:t>Tobisch</a:t>
            </a:r>
            <a:r>
              <a:rPr lang="en-US" dirty="0"/>
              <a:t> et al. (2025)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9E9160-7EB7-73AD-CE51-103201C66BD7}"/>
              </a:ext>
            </a:extLst>
          </p:cNvPr>
          <p:cNvSpPr/>
          <p:nvPr/>
        </p:nvSpPr>
        <p:spPr bwMode="auto">
          <a:xfrm>
            <a:off x="424530" y="1087954"/>
            <a:ext cx="2610588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Dimensions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0E6786-1CBA-ACFC-E9F6-8008B41224EF}"/>
              </a:ext>
            </a:extLst>
          </p:cNvPr>
          <p:cNvSpPr/>
          <p:nvPr/>
        </p:nvSpPr>
        <p:spPr bwMode="auto">
          <a:xfrm>
            <a:off x="3035117" y="1087954"/>
            <a:ext cx="8732352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Characteristics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D9603-94F7-D3B3-83F8-98A6D38B1611}"/>
              </a:ext>
            </a:extLst>
          </p:cNvPr>
          <p:cNvSpPr/>
          <p:nvPr/>
        </p:nvSpPr>
        <p:spPr bwMode="auto">
          <a:xfrm>
            <a:off x="424530" y="1363018"/>
            <a:ext cx="2610588" cy="517559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Purpose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CD297E-81B7-DA93-8AA8-E70341A0B7AB}"/>
              </a:ext>
            </a:extLst>
          </p:cNvPr>
          <p:cNvSpPr/>
          <p:nvPr/>
        </p:nvSpPr>
        <p:spPr bwMode="auto">
          <a:xfrm>
            <a:off x="3035118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Distribution of Information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933368-0EFB-3181-7ECE-930878D13F6F}"/>
              </a:ext>
            </a:extLst>
          </p:cNvPr>
          <p:cNvSpPr/>
          <p:nvPr/>
        </p:nvSpPr>
        <p:spPr bwMode="auto">
          <a:xfrm>
            <a:off x="1516072" y="1882966"/>
            <a:ext cx="1519045" cy="359870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Overall Organizational Culture &amp; Mindset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5A8699-D85C-B3E1-C5FB-1CB491660011}"/>
              </a:ext>
            </a:extLst>
          </p:cNvPr>
          <p:cNvSpPr/>
          <p:nvPr/>
        </p:nvSpPr>
        <p:spPr bwMode="auto">
          <a:xfrm>
            <a:off x="3035118" y="1882966"/>
            <a:ext cx="2907873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Hindering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5962CB-72E0-9318-8705-AF46A3E3FE55}"/>
              </a:ext>
            </a:extLst>
          </p:cNvPr>
          <p:cNvSpPr/>
          <p:nvPr/>
        </p:nvSpPr>
        <p:spPr bwMode="auto">
          <a:xfrm>
            <a:off x="1516072" y="2240944"/>
            <a:ext cx="1519045" cy="359870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Organizational Support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36120D-A615-C6A2-43D2-B8FD7E9570A5}"/>
              </a:ext>
            </a:extLst>
          </p:cNvPr>
          <p:cNvSpPr/>
          <p:nvPr/>
        </p:nvSpPr>
        <p:spPr bwMode="auto">
          <a:xfrm>
            <a:off x="3035118" y="2242835"/>
            <a:ext cx="1746470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No Awareness but Implicit Approval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4BB16E-3924-129F-A085-D5A9211F4E33}"/>
              </a:ext>
            </a:extLst>
          </p:cNvPr>
          <p:cNvSpPr/>
          <p:nvPr/>
        </p:nvSpPr>
        <p:spPr bwMode="auto">
          <a:xfrm>
            <a:off x="3035118" y="2602705"/>
            <a:ext cx="2907873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Bottom-Up Initiation &amp; Set-up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8B8D1B-B8CB-A8EB-C3CF-89750EBC4D0B}"/>
              </a:ext>
            </a:extLst>
          </p:cNvPr>
          <p:cNvSpPr/>
          <p:nvPr/>
        </p:nvSpPr>
        <p:spPr bwMode="auto">
          <a:xfrm>
            <a:off x="424530" y="2875878"/>
            <a:ext cx="2610588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Life span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0F44C0-49AB-6431-7CD2-D9D5F0479AE2}"/>
              </a:ext>
            </a:extLst>
          </p:cNvPr>
          <p:cNvSpPr/>
          <p:nvPr/>
        </p:nvSpPr>
        <p:spPr bwMode="auto">
          <a:xfrm>
            <a:off x="424530" y="3150944"/>
            <a:ext cx="1091543" cy="1235406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Scope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4BB76C-F230-EF45-2536-B31FA2F5CFEF}"/>
              </a:ext>
            </a:extLst>
          </p:cNvPr>
          <p:cNvSpPr/>
          <p:nvPr/>
        </p:nvSpPr>
        <p:spPr bwMode="auto">
          <a:xfrm>
            <a:off x="424530" y="2600813"/>
            <a:ext cx="2610588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Formation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183600-9C55-1055-A42C-CA5774636673}"/>
              </a:ext>
            </a:extLst>
          </p:cNvPr>
          <p:cNvSpPr/>
          <p:nvPr/>
        </p:nvSpPr>
        <p:spPr bwMode="auto">
          <a:xfrm>
            <a:off x="1516072" y="3426009"/>
            <a:ext cx="1519045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Location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802915-B8B9-C213-7010-1110C3488A5B}"/>
              </a:ext>
            </a:extLst>
          </p:cNvPr>
          <p:cNvSpPr/>
          <p:nvPr/>
        </p:nvSpPr>
        <p:spPr bwMode="auto">
          <a:xfrm>
            <a:off x="1516072" y="3701074"/>
            <a:ext cx="1519045" cy="412598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Organization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605B32-AC09-6A7C-7B96-3FD7A6F81052}"/>
              </a:ext>
            </a:extLst>
          </p:cNvPr>
          <p:cNvSpPr/>
          <p:nvPr/>
        </p:nvSpPr>
        <p:spPr bwMode="auto">
          <a:xfrm>
            <a:off x="1516072" y="4113672"/>
            <a:ext cx="1519045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Size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F1E9F2A-EAE3-3AA7-C266-C3E60F663E56}"/>
              </a:ext>
            </a:extLst>
          </p:cNvPr>
          <p:cNvSpPr/>
          <p:nvPr/>
        </p:nvSpPr>
        <p:spPr bwMode="auto">
          <a:xfrm>
            <a:off x="1516072" y="4388738"/>
            <a:ext cx="1519045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Enrollment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14782E-7B1C-F891-2EBC-98C81877AC43}"/>
              </a:ext>
            </a:extLst>
          </p:cNvPr>
          <p:cNvSpPr/>
          <p:nvPr/>
        </p:nvSpPr>
        <p:spPr bwMode="auto">
          <a:xfrm>
            <a:off x="1516072" y="4663803"/>
            <a:ext cx="1519045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Selection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5A9FECF-2763-B75E-124D-4C07DC6FE334}"/>
              </a:ext>
            </a:extLst>
          </p:cNvPr>
          <p:cNvSpPr/>
          <p:nvPr/>
        </p:nvSpPr>
        <p:spPr bwMode="auto">
          <a:xfrm>
            <a:off x="424529" y="1882965"/>
            <a:ext cx="1091543" cy="717847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Organizational Context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F939ECC-7FA4-26B1-11FD-B270792101D3}"/>
              </a:ext>
            </a:extLst>
          </p:cNvPr>
          <p:cNvSpPr/>
          <p:nvPr/>
        </p:nvSpPr>
        <p:spPr bwMode="auto">
          <a:xfrm>
            <a:off x="1516072" y="3150944"/>
            <a:ext cx="1519045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Target Group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70394C-99BC-F5BD-20A0-211B4CCE3CEA}"/>
              </a:ext>
            </a:extLst>
          </p:cNvPr>
          <p:cNvSpPr/>
          <p:nvPr/>
        </p:nvSpPr>
        <p:spPr bwMode="auto">
          <a:xfrm>
            <a:off x="424530" y="4388737"/>
            <a:ext cx="1091543" cy="552518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Participation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35038F-2D03-3045-5DE3-EA3D299E3F20}"/>
              </a:ext>
            </a:extLst>
          </p:cNvPr>
          <p:cNvSpPr/>
          <p:nvPr/>
        </p:nvSpPr>
        <p:spPr bwMode="auto">
          <a:xfrm>
            <a:off x="424530" y="4938868"/>
            <a:ext cx="2610588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Steering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09ADFA6-EB82-D712-2773-C95AFD5FE058}"/>
              </a:ext>
            </a:extLst>
          </p:cNvPr>
          <p:cNvSpPr/>
          <p:nvPr/>
        </p:nvSpPr>
        <p:spPr bwMode="auto">
          <a:xfrm>
            <a:off x="424530" y="5213933"/>
            <a:ext cx="2610588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Decision-Making Power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8681477-80C8-465C-2B9F-E100EA5F349E}"/>
              </a:ext>
            </a:extLst>
          </p:cNvPr>
          <p:cNvSpPr/>
          <p:nvPr/>
        </p:nvSpPr>
        <p:spPr bwMode="auto">
          <a:xfrm>
            <a:off x="424530" y="5488999"/>
            <a:ext cx="2610588" cy="275065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solidFill>
                  <a:schemeClr val="tx1"/>
                </a:solidFill>
                <a:cs typeface="Arial" pitchFamily="34" charset="0"/>
              </a:rPr>
              <a:t>Maturity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117CD5-B75D-7934-10CB-784CDBE0EE46}"/>
              </a:ext>
            </a:extLst>
          </p:cNvPr>
          <p:cNvSpPr/>
          <p:nvPr/>
        </p:nvSpPr>
        <p:spPr bwMode="auto">
          <a:xfrm>
            <a:off x="4126662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Knowledge Creation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5ADC68B-E862-7947-4CB3-CADDF9260EF6}"/>
              </a:ext>
            </a:extLst>
          </p:cNvPr>
          <p:cNvSpPr/>
          <p:nvPr/>
        </p:nvSpPr>
        <p:spPr bwMode="auto">
          <a:xfrm>
            <a:off x="5218206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Knowledge Sharing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89E0E83-B51F-73DF-8E08-00ADD5833295}"/>
              </a:ext>
            </a:extLst>
          </p:cNvPr>
          <p:cNvSpPr/>
          <p:nvPr/>
        </p:nvSpPr>
        <p:spPr bwMode="auto">
          <a:xfrm>
            <a:off x="6309750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Support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5173BAB-C95A-F6B9-8447-CA324AC883BB}"/>
              </a:ext>
            </a:extLst>
          </p:cNvPr>
          <p:cNvSpPr/>
          <p:nvPr/>
        </p:nvSpPr>
        <p:spPr bwMode="auto">
          <a:xfrm>
            <a:off x="7401294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Definition of Best Practices or Standards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382EEF3-1353-F73E-2E34-48CFC5A7E851}"/>
              </a:ext>
            </a:extLst>
          </p:cNvPr>
          <p:cNvSpPr/>
          <p:nvPr/>
        </p:nvSpPr>
        <p:spPr bwMode="auto">
          <a:xfrm>
            <a:off x="8492838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Improvement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176DE13-5FA8-B3C1-B190-43A55B16A94E}"/>
              </a:ext>
            </a:extLst>
          </p:cNvPr>
          <p:cNvSpPr/>
          <p:nvPr/>
        </p:nvSpPr>
        <p:spPr bwMode="auto">
          <a:xfrm>
            <a:off x="9584382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Creation of Solutions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92C0EFB-0C71-616A-FAF8-F19FF090AA95}"/>
              </a:ext>
            </a:extLst>
          </p:cNvPr>
          <p:cNvSpPr/>
          <p:nvPr/>
        </p:nvSpPr>
        <p:spPr bwMode="auto">
          <a:xfrm>
            <a:off x="10675925" y="1363018"/>
            <a:ext cx="1091544" cy="517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Innovation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39E71DA-A078-1332-3309-44EB2101602B}"/>
              </a:ext>
            </a:extLst>
          </p:cNvPr>
          <p:cNvSpPr/>
          <p:nvPr/>
        </p:nvSpPr>
        <p:spPr bwMode="auto">
          <a:xfrm>
            <a:off x="8859596" y="1882966"/>
            <a:ext cx="2907873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Supporting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E3639F8-F080-919F-892E-86B7D0573CC0}"/>
              </a:ext>
            </a:extLst>
          </p:cNvPr>
          <p:cNvSpPr/>
          <p:nvPr/>
        </p:nvSpPr>
        <p:spPr bwMode="auto">
          <a:xfrm>
            <a:off x="5942991" y="1882966"/>
            <a:ext cx="2916604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Neutral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9230F54-C5C8-898C-A763-04342B6ECB78}"/>
              </a:ext>
            </a:extLst>
          </p:cNvPr>
          <p:cNvSpPr/>
          <p:nvPr/>
        </p:nvSpPr>
        <p:spPr bwMode="auto">
          <a:xfrm>
            <a:off x="4781588" y="2242835"/>
            <a:ext cx="1746470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Awareness and Approval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B054C2C-43F0-5BF8-4D90-92CCA65B65C6}"/>
              </a:ext>
            </a:extLst>
          </p:cNvPr>
          <p:cNvSpPr/>
          <p:nvPr/>
        </p:nvSpPr>
        <p:spPr bwMode="auto">
          <a:xfrm>
            <a:off x="6528059" y="2242835"/>
            <a:ext cx="1746470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Active Support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D90275E-5D98-E73B-EECF-F11E7B52B861}"/>
              </a:ext>
            </a:extLst>
          </p:cNvPr>
          <p:cNvSpPr/>
          <p:nvPr/>
        </p:nvSpPr>
        <p:spPr bwMode="auto">
          <a:xfrm>
            <a:off x="8274529" y="2242835"/>
            <a:ext cx="1746470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Sponsorship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B529DDB-BF4E-5C74-1AD5-5FA60226FF64}"/>
              </a:ext>
            </a:extLst>
          </p:cNvPr>
          <p:cNvSpPr/>
          <p:nvPr/>
        </p:nvSpPr>
        <p:spPr bwMode="auto">
          <a:xfrm>
            <a:off x="8859596" y="2602705"/>
            <a:ext cx="2907873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Top-Down Initiation &amp; Set-up by Management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D5F5DC6-810A-F0E5-ACE0-F46B25D0A5F6}"/>
              </a:ext>
            </a:extLst>
          </p:cNvPr>
          <p:cNvSpPr/>
          <p:nvPr/>
        </p:nvSpPr>
        <p:spPr bwMode="auto">
          <a:xfrm>
            <a:off x="10020999" y="2242835"/>
            <a:ext cx="1746470" cy="3598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Dedicated Budget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94C6C6B-960B-CD6F-50CE-54E59A9EDED7}"/>
              </a:ext>
            </a:extLst>
          </p:cNvPr>
          <p:cNvSpPr/>
          <p:nvPr/>
        </p:nvSpPr>
        <p:spPr bwMode="auto">
          <a:xfrm>
            <a:off x="3035118" y="2877770"/>
            <a:ext cx="4366176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Long Term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6BD92E8-FE45-9E7E-79C9-411BCB3F175C}"/>
              </a:ext>
            </a:extLst>
          </p:cNvPr>
          <p:cNvSpPr/>
          <p:nvPr/>
        </p:nvSpPr>
        <p:spPr bwMode="auto">
          <a:xfrm>
            <a:off x="7401294" y="2877770"/>
            <a:ext cx="4366176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Short Term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C5FCF9-DCA9-C94E-777E-AEE65B551310}"/>
              </a:ext>
            </a:extLst>
          </p:cNvPr>
          <p:cNvSpPr/>
          <p:nvPr/>
        </p:nvSpPr>
        <p:spPr bwMode="auto">
          <a:xfrm>
            <a:off x="5942991" y="2602705"/>
            <a:ext cx="2916604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Top-Down Initiation &amp; Set-up by Employees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4A97A59-8A8F-8C08-3C1C-81BA47117AE9}"/>
              </a:ext>
            </a:extLst>
          </p:cNvPr>
          <p:cNvSpPr/>
          <p:nvPr/>
        </p:nvSpPr>
        <p:spPr bwMode="auto">
          <a:xfrm>
            <a:off x="3035118" y="3150944"/>
            <a:ext cx="4366176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Role-based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2AB2849-07F3-0AA3-5608-42880BAE88FB}"/>
              </a:ext>
            </a:extLst>
          </p:cNvPr>
          <p:cNvSpPr/>
          <p:nvPr/>
        </p:nvSpPr>
        <p:spPr bwMode="auto">
          <a:xfrm>
            <a:off x="7401293" y="3150944"/>
            <a:ext cx="4366176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Topic-based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1A28651-7056-5519-3FB4-891D5B06A8D2}"/>
              </a:ext>
            </a:extLst>
          </p:cNvPr>
          <p:cNvSpPr/>
          <p:nvPr/>
        </p:nvSpPr>
        <p:spPr bwMode="auto">
          <a:xfrm>
            <a:off x="3035118" y="4663803"/>
            <a:ext cx="4366176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Open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2D6692B-F842-6099-06ED-B2AC294D5848}"/>
              </a:ext>
            </a:extLst>
          </p:cNvPr>
          <p:cNvSpPr/>
          <p:nvPr/>
        </p:nvSpPr>
        <p:spPr bwMode="auto">
          <a:xfrm>
            <a:off x="7401293" y="4663803"/>
            <a:ext cx="4366176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Closed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69E48E6-0320-0F89-D763-C606C669CB81}"/>
              </a:ext>
            </a:extLst>
          </p:cNvPr>
          <p:cNvSpPr/>
          <p:nvPr/>
        </p:nvSpPr>
        <p:spPr bwMode="auto">
          <a:xfrm>
            <a:off x="3035118" y="3426009"/>
            <a:ext cx="2907873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Local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81BEBCD-AA4E-710F-0874-0A6DEB6E4D38}"/>
              </a:ext>
            </a:extLst>
          </p:cNvPr>
          <p:cNvSpPr/>
          <p:nvPr/>
        </p:nvSpPr>
        <p:spPr bwMode="auto">
          <a:xfrm>
            <a:off x="8859595" y="3426009"/>
            <a:ext cx="2907873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Different Time Zone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3F320E6-A280-481B-EA05-68EC82A7E17D}"/>
              </a:ext>
            </a:extLst>
          </p:cNvPr>
          <p:cNvSpPr/>
          <p:nvPr/>
        </p:nvSpPr>
        <p:spPr bwMode="auto">
          <a:xfrm>
            <a:off x="5942991" y="3426009"/>
            <a:ext cx="2916604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Similar Time Zone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92BAC09-6641-82E6-0275-8271D317E05C}"/>
              </a:ext>
            </a:extLst>
          </p:cNvPr>
          <p:cNvSpPr/>
          <p:nvPr/>
        </p:nvSpPr>
        <p:spPr bwMode="auto">
          <a:xfrm>
            <a:off x="3035118" y="3701074"/>
            <a:ext cx="1467035" cy="4125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Single Team of Teams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C1A4265-38E0-4F98-F85B-A3400CFD7761}"/>
              </a:ext>
            </a:extLst>
          </p:cNvPr>
          <p:cNvSpPr/>
          <p:nvPr/>
        </p:nvSpPr>
        <p:spPr bwMode="auto">
          <a:xfrm>
            <a:off x="4502153" y="3701074"/>
            <a:ext cx="1440837" cy="4125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Multiple Team of Teams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695F0AE-6093-9077-7BA5-50FB59AB5257}"/>
              </a:ext>
            </a:extLst>
          </p:cNvPr>
          <p:cNvSpPr/>
          <p:nvPr/>
        </p:nvSpPr>
        <p:spPr bwMode="auto">
          <a:xfrm>
            <a:off x="5942989" y="3701074"/>
            <a:ext cx="1458300" cy="4125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Teams of Teams’ Representatives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D7B0F75-E401-EC4C-EA06-DF37D31B6C58}"/>
              </a:ext>
            </a:extLst>
          </p:cNvPr>
          <p:cNvSpPr/>
          <p:nvPr/>
        </p:nvSpPr>
        <p:spPr bwMode="auto">
          <a:xfrm>
            <a:off x="7401290" y="3701074"/>
            <a:ext cx="1458304" cy="4125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Whole Development Organization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6FF32D4-0FA5-6FD8-72BF-40D292095FCC}"/>
              </a:ext>
            </a:extLst>
          </p:cNvPr>
          <p:cNvSpPr/>
          <p:nvPr/>
        </p:nvSpPr>
        <p:spPr bwMode="auto">
          <a:xfrm>
            <a:off x="10309166" y="3701074"/>
            <a:ext cx="1458303" cy="4125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Cross-Organizational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13B2D74-7294-C05E-EF7B-A726FA451DDD}"/>
              </a:ext>
            </a:extLst>
          </p:cNvPr>
          <p:cNvSpPr/>
          <p:nvPr/>
        </p:nvSpPr>
        <p:spPr bwMode="auto">
          <a:xfrm>
            <a:off x="8859594" y="3701074"/>
            <a:ext cx="1484503" cy="4125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Whole Organization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4C42BA5-4319-E87B-86C5-1FF53B0361C4}"/>
              </a:ext>
            </a:extLst>
          </p:cNvPr>
          <p:cNvSpPr/>
          <p:nvPr/>
        </p:nvSpPr>
        <p:spPr bwMode="auto">
          <a:xfrm>
            <a:off x="3035118" y="4388738"/>
            <a:ext cx="2907873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Voluntary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FBBE1C1-523D-D9AD-84F0-4C7B501438C2}"/>
              </a:ext>
            </a:extLst>
          </p:cNvPr>
          <p:cNvSpPr/>
          <p:nvPr/>
        </p:nvSpPr>
        <p:spPr bwMode="auto">
          <a:xfrm>
            <a:off x="8859595" y="4388738"/>
            <a:ext cx="2907873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Mandatory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57D0A5A-BF15-F790-F2D2-888357A4A29D}"/>
              </a:ext>
            </a:extLst>
          </p:cNvPr>
          <p:cNvSpPr/>
          <p:nvPr/>
        </p:nvSpPr>
        <p:spPr bwMode="auto">
          <a:xfrm>
            <a:off x="5942991" y="4388738"/>
            <a:ext cx="2916604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Expected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9D34213-DC05-1967-E7B5-905C764D2EC1}"/>
              </a:ext>
            </a:extLst>
          </p:cNvPr>
          <p:cNvSpPr/>
          <p:nvPr/>
        </p:nvSpPr>
        <p:spPr bwMode="auto">
          <a:xfrm>
            <a:off x="3035118" y="4938868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Self-Organizing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4137E1D-FE27-A9A4-CA45-6D84115DE78B}"/>
              </a:ext>
            </a:extLst>
          </p:cNvPr>
          <p:cNvSpPr/>
          <p:nvPr/>
        </p:nvSpPr>
        <p:spPr bwMode="auto">
          <a:xfrm>
            <a:off x="7401294" y="4938868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Active Steering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C1F6F11-C2EF-5893-EB91-8D61E31D7B6E}"/>
              </a:ext>
            </a:extLst>
          </p:cNvPr>
          <p:cNvSpPr/>
          <p:nvPr/>
        </p:nvSpPr>
        <p:spPr bwMode="auto">
          <a:xfrm>
            <a:off x="5218206" y="4938868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Reporting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DE33EEE-E715-B889-6BCE-EC5302A7D2E9}"/>
              </a:ext>
            </a:extLst>
          </p:cNvPr>
          <p:cNvSpPr/>
          <p:nvPr/>
        </p:nvSpPr>
        <p:spPr bwMode="auto">
          <a:xfrm>
            <a:off x="9584382" y="4938868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Management Led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C02D26E-2832-E9E2-EF18-6E71B4C9A1AE}"/>
              </a:ext>
            </a:extLst>
          </p:cNvPr>
          <p:cNvSpPr/>
          <p:nvPr/>
        </p:nvSpPr>
        <p:spPr bwMode="auto">
          <a:xfrm>
            <a:off x="3035118" y="5213933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No Decision-Making Power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05A16EC-3A63-E476-EF0B-878790F0A4F0}"/>
              </a:ext>
            </a:extLst>
          </p:cNvPr>
          <p:cNvSpPr/>
          <p:nvPr/>
        </p:nvSpPr>
        <p:spPr bwMode="auto">
          <a:xfrm>
            <a:off x="7401294" y="5213933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Information Decision-Making Power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0390DE3-A703-A0B7-A99A-C94DF62891DB}"/>
              </a:ext>
            </a:extLst>
          </p:cNvPr>
          <p:cNvSpPr/>
          <p:nvPr/>
        </p:nvSpPr>
        <p:spPr bwMode="auto">
          <a:xfrm>
            <a:off x="5218206" y="5213933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Influence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759220C-41F6-F3C4-AD43-0353500DA8FE}"/>
              </a:ext>
            </a:extLst>
          </p:cNvPr>
          <p:cNvSpPr/>
          <p:nvPr/>
        </p:nvSpPr>
        <p:spPr bwMode="auto">
          <a:xfrm>
            <a:off x="9584382" y="5213933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Formal Decision-Making Power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413DE19-ED30-6B58-55E9-E4523040632F}"/>
              </a:ext>
            </a:extLst>
          </p:cNvPr>
          <p:cNvSpPr/>
          <p:nvPr/>
        </p:nvSpPr>
        <p:spPr bwMode="auto">
          <a:xfrm>
            <a:off x="3035118" y="5488999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Initiating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D882D4A-A5A3-D23E-305F-ADC4809BDEF3}"/>
              </a:ext>
            </a:extLst>
          </p:cNvPr>
          <p:cNvSpPr/>
          <p:nvPr/>
        </p:nvSpPr>
        <p:spPr bwMode="auto">
          <a:xfrm>
            <a:off x="7401294" y="5488999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Established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9ED0199-065D-87FB-7760-5FFE167E6857}"/>
              </a:ext>
            </a:extLst>
          </p:cNvPr>
          <p:cNvSpPr/>
          <p:nvPr/>
        </p:nvSpPr>
        <p:spPr bwMode="auto">
          <a:xfrm>
            <a:off x="5218206" y="5488999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Growing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18117CA-3E3B-BAED-4B7E-218EBA1FC01C}"/>
              </a:ext>
            </a:extLst>
          </p:cNvPr>
          <p:cNvSpPr/>
          <p:nvPr/>
        </p:nvSpPr>
        <p:spPr bwMode="auto">
          <a:xfrm>
            <a:off x="9584382" y="5488999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Transforming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3A08A2-A4DB-4559-4803-C90A39C8BA3F}"/>
              </a:ext>
            </a:extLst>
          </p:cNvPr>
          <p:cNvSpPr/>
          <p:nvPr/>
        </p:nvSpPr>
        <p:spPr bwMode="auto">
          <a:xfrm>
            <a:off x="3035117" y="4113672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&lt; 10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06F29A1-3C6D-E6EE-8A32-C80E9CFEA378}"/>
              </a:ext>
            </a:extLst>
          </p:cNvPr>
          <p:cNvSpPr/>
          <p:nvPr/>
        </p:nvSpPr>
        <p:spPr bwMode="auto">
          <a:xfrm>
            <a:off x="7401293" y="4113672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&gt; 50 &lt; 1000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BC57BDB-500F-192B-C945-AFA70E759C68}"/>
              </a:ext>
            </a:extLst>
          </p:cNvPr>
          <p:cNvSpPr/>
          <p:nvPr/>
        </p:nvSpPr>
        <p:spPr bwMode="auto">
          <a:xfrm>
            <a:off x="5218205" y="4113672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&gt; 10 &lt; 50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EA4CE9D-6472-E027-383C-0FF9C2FD07F4}"/>
              </a:ext>
            </a:extLst>
          </p:cNvPr>
          <p:cNvSpPr/>
          <p:nvPr/>
        </p:nvSpPr>
        <p:spPr bwMode="auto">
          <a:xfrm>
            <a:off x="9584381" y="4113672"/>
            <a:ext cx="2183088" cy="2750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" tIns="18000" rIns="1800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tx1"/>
                </a:solidFill>
                <a:cs typeface="Arial" pitchFamily="34" charset="0"/>
              </a:rPr>
              <a:t>&gt; 1000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1AF10E-35A4-DC8E-64C4-41F4934673E1}"/>
              </a:ext>
            </a:extLst>
          </p:cNvPr>
          <p:cNvSpPr/>
          <p:nvPr/>
        </p:nvSpPr>
        <p:spPr bwMode="auto">
          <a:xfrm>
            <a:off x="1516073" y="4096522"/>
            <a:ext cx="10251396" cy="289828"/>
          </a:xfrm>
          <a:prstGeom prst="rect">
            <a:avLst/>
          </a:prstGeom>
          <a:noFill/>
          <a:ln w="38100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567B74D-7FC8-7333-00D4-E8801412D213}"/>
              </a:ext>
            </a:extLst>
          </p:cNvPr>
          <p:cNvCxnSpPr/>
          <p:nvPr/>
        </p:nvCxnSpPr>
        <p:spPr bwMode="auto">
          <a:xfrm>
            <a:off x="2855640" y="4386350"/>
            <a:ext cx="0" cy="1634938"/>
          </a:xfrm>
          <a:prstGeom prst="straightConnector1">
            <a:avLst/>
          </a:prstGeom>
          <a:ln w="38100">
            <a:solidFill>
              <a:srgbClr val="FF8000"/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 Placeholder 6">
            <a:extLst>
              <a:ext uri="{FF2B5EF4-FFF2-40B4-BE49-F238E27FC236}">
                <a16:creationId xmlns:a16="http://schemas.microsoft.com/office/drawing/2014/main" id="{5B280E9B-FD63-D6BF-73DB-9E765F689E5A}"/>
              </a:ext>
            </a:extLst>
          </p:cNvPr>
          <p:cNvSpPr txBox="1">
            <a:spLocks/>
          </p:cNvSpPr>
          <p:nvPr/>
        </p:nvSpPr>
        <p:spPr bwMode="auto">
          <a:xfrm>
            <a:off x="1755554" y="6046565"/>
            <a:ext cx="930899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1600" kern="0" dirty="0">
                <a:solidFill>
                  <a:srgbClr val="FF8000"/>
                </a:solidFill>
              </a:rPr>
              <a:t>Reduction of the number of characteristics of the dimension </a:t>
            </a:r>
            <a:r>
              <a:rPr lang="en-US" sz="1600" i="1" kern="0" dirty="0">
                <a:solidFill>
                  <a:srgbClr val="FF8000"/>
                </a:solidFill>
              </a:rPr>
              <a:t>Size</a:t>
            </a:r>
            <a:r>
              <a:rPr lang="en-US" sz="1600" kern="0" dirty="0">
                <a:solidFill>
                  <a:srgbClr val="FF8000"/>
                </a:solidFill>
              </a:rPr>
              <a:t> (from five to four characteristics)</a:t>
            </a:r>
          </a:p>
          <a:p>
            <a:r>
              <a:rPr lang="en-US" sz="1600" kern="0" dirty="0">
                <a:solidFill>
                  <a:srgbClr val="FF8000"/>
                </a:solidFill>
                <a:sym typeface="Wingdings" pitchFamily="2" charset="2"/>
              </a:rPr>
              <a:t> </a:t>
            </a:r>
            <a:r>
              <a:rPr lang="en-US" sz="1600" kern="0" dirty="0">
                <a:solidFill>
                  <a:srgbClr val="FF8000"/>
                </a:solidFill>
              </a:rPr>
              <a:t>Combination of “</a:t>
            </a:r>
            <a:r>
              <a:rPr lang="en-US" sz="1600" i="1" kern="0" dirty="0">
                <a:solidFill>
                  <a:srgbClr val="FF8000"/>
                </a:solidFill>
              </a:rPr>
              <a:t>&gt;50 &lt; 100” </a:t>
            </a:r>
            <a:r>
              <a:rPr lang="en-US" sz="1600" kern="0" dirty="0">
                <a:solidFill>
                  <a:srgbClr val="FF8000"/>
                </a:solidFill>
              </a:rPr>
              <a:t>and</a:t>
            </a:r>
            <a:r>
              <a:rPr lang="en-US" sz="1600" i="1" kern="0" dirty="0">
                <a:solidFill>
                  <a:srgbClr val="FF8000"/>
                </a:solidFill>
              </a:rPr>
              <a:t> </a:t>
            </a:r>
            <a:r>
              <a:rPr lang="en-US" sz="1600" kern="0" dirty="0">
                <a:solidFill>
                  <a:srgbClr val="FF8000"/>
                </a:solidFill>
              </a:rPr>
              <a:t> “</a:t>
            </a:r>
            <a:r>
              <a:rPr lang="en-US" sz="1600" i="1" kern="0" dirty="0">
                <a:solidFill>
                  <a:srgbClr val="FF8000"/>
                </a:solidFill>
              </a:rPr>
              <a:t>&gt;100 &lt;1000” </a:t>
            </a:r>
            <a:r>
              <a:rPr lang="en-US" sz="1600" kern="0" dirty="0">
                <a:solidFill>
                  <a:srgbClr val="FF8000"/>
                </a:solidFill>
              </a:rPr>
              <a:t>to “</a:t>
            </a:r>
            <a:r>
              <a:rPr lang="en-US" sz="1600" i="1" kern="0" dirty="0">
                <a:solidFill>
                  <a:srgbClr val="FF8000"/>
                </a:solidFill>
              </a:rPr>
              <a:t>&gt;50 &lt; 1000”</a:t>
            </a:r>
          </a:p>
        </p:txBody>
      </p:sp>
    </p:spTree>
    <p:extLst>
      <p:ext uri="{BB962C8B-B14F-4D97-AF65-F5344CB8AC3E}">
        <p14:creationId xmlns:p14="http://schemas.microsoft.com/office/powerpoint/2010/main" val="3624378068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956A15-DC58-E110-C879-6AFE82F90402}"/>
              </a:ext>
            </a:extLst>
          </p:cNvPr>
          <p:cNvCxnSpPr/>
          <p:nvPr>
            <p:custDataLst>
              <p:tags r:id="rId2"/>
            </p:custDataLst>
          </p:nvPr>
        </p:nvCxnSpPr>
        <p:spPr bwMode="auto">
          <a:xfrm>
            <a:off x="514349" y="496294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978A09-83A4-9006-7467-B216BF14F365}"/>
              </a:ext>
            </a:extLst>
          </p:cNvPr>
          <p:cNvCxnSpPr/>
          <p:nvPr>
            <p:custDataLst>
              <p:tags r:id="rId3"/>
            </p:custDataLst>
          </p:nvPr>
        </p:nvCxnSpPr>
        <p:spPr bwMode="auto">
          <a:xfrm>
            <a:off x="514349" y="536305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hlinkClick r:id="rId22" action="ppaction://hlinksldjump"/>
            <a:extLst>
              <a:ext uri="{FF2B5EF4-FFF2-40B4-BE49-F238E27FC236}">
                <a16:creationId xmlns:a16="http://schemas.microsoft.com/office/drawing/2014/main" id="{92E19FE0-DE7B-4C2A-C9D9-E135E6645577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1" name="Rectangle 20">
            <a:hlinkClick r:id="rId22" action="ppaction://hlinksldjump"/>
            <a:extLst>
              <a:ext uri="{FF2B5EF4-FFF2-40B4-BE49-F238E27FC236}">
                <a16:creationId xmlns:a16="http://schemas.microsoft.com/office/drawing/2014/main" id="{961DBB8C-9703-1422-1726-323E929D6B6E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0" name="Rectangle 19">
            <a:hlinkClick r:id="rId23" action="ppaction://hlinksldjump"/>
            <a:extLst>
              <a:ext uri="{FF2B5EF4-FFF2-40B4-BE49-F238E27FC236}">
                <a16:creationId xmlns:a16="http://schemas.microsoft.com/office/drawing/2014/main" id="{53F1B52F-CA12-79B3-98EA-9C5E2102CA88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19" name="Rectangle 18">
            <a:hlinkClick r:id="rId23" action="ppaction://hlinksldjump"/>
            <a:extLst>
              <a:ext uri="{FF2B5EF4-FFF2-40B4-BE49-F238E27FC236}">
                <a16:creationId xmlns:a16="http://schemas.microsoft.com/office/drawing/2014/main" id="{09ADBD8D-9413-0303-0035-7176A7CEDF84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18" name="Rectangle 17">
            <a:hlinkClick r:id="rId24" action="ppaction://hlinksldjump"/>
            <a:extLst>
              <a:ext uri="{FF2B5EF4-FFF2-40B4-BE49-F238E27FC236}">
                <a16:creationId xmlns:a16="http://schemas.microsoft.com/office/drawing/2014/main" id="{2F7AF0E7-A171-EFC0-97C0-16EC3212070D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7" name="Rectangle 16">
            <a:hlinkClick r:id="rId24" action="ppaction://hlinksldjump"/>
            <a:extLst>
              <a:ext uri="{FF2B5EF4-FFF2-40B4-BE49-F238E27FC236}">
                <a16:creationId xmlns:a16="http://schemas.microsoft.com/office/drawing/2014/main" id="{4228706F-B8FB-FCE6-8090-6F18CB1A5BED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6" name="Rectangle 15">
            <a:hlinkClick r:id="rId25" action="ppaction://hlinksldjump"/>
            <a:extLst>
              <a:ext uri="{FF2B5EF4-FFF2-40B4-BE49-F238E27FC236}">
                <a16:creationId xmlns:a16="http://schemas.microsoft.com/office/drawing/2014/main" id="{59061962-8D7E-B984-4500-7C46AB23F490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5" name="Rectangle 14">
            <a:hlinkClick r:id="rId25" action="ppaction://hlinksldjump"/>
            <a:extLst>
              <a:ext uri="{FF2B5EF4-FFF2-40B4-BE49-F238E27FC236}">
                <a16:creationId xmlns:a16="http://schemas.microsoft.com/office/drawing/2014/main" id="{9D32D4A2-E9EF-A5B8-8DFB-3354B7FDA72E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4" name="Rectangle 13">
            <a:hlinkClick r:id="rId26" action="ppaction://hlinksldjump"/>
            <a:extLst>
              <a:ext uri="{FF2B5EF4-FFF2-40B4-BE49-F238E27FC236}">
                <a16:creationId xmlns:a16="http://schemas.microsoft.com/office/drawing/2014/main" id="{3ED8177E-553B-97E5-0ED1-C44C3573575F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3" name="Rectangle 12">
            <a:hlinkClick r:id="rId26" action="ppaction://hlinksldjump"/>
            <a:extLst>
              <a:ext uri="{FF2B5EF4-FFF2-40B4-BE49-F238E27FC236}">
                <a16:creationId xmlns:a16="http://schemas.microsoft.com/office/drawing/2014/main" id="{943886C5-8A92-B49C-19C5-FB778364AB34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2" name="Rectangle 11">
            <a:hlinkClick r:id="rId27" action="ppaction://hlinksldjump"/>
            <a:extLst>
              <a:ext uri="{FF2B5EF4-FFF2-40B4-BE49-F238E27FC236}">
                <a16:creationId xmlns:a16="http://schemas.microsoft.com/office/drawing/2014/main" id="{7B9AD99C-8359-56DC-51C4-7F2068BF4A48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1" name="Rectangle 10">
            <a:hlinkClick r:id="rId27" action="ppaction://hlinksldjump"/>
            <a:extLst>
              <a:ext uri="{FF2B5EF4-FFF2-40B4-BE49-F238E27FC236}">
                <a16:creationId xmlns:a16="http://schemas.microsoft.com/office/drawing/2014/main" id="{943A72B0-9308-9DB6-644C-F8DDC5FB6C10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0" name="Rectangle 9">
            <a:hlinkClick r:id="rId28" action="ppaction://hlinksldjump"/>
            <a:extLst>
              <a:ext uri="{FF2B5EF4-FFF2-40B4-BE49-F238E27FC236}">
                <a16:creationId xmlns:a16="http://schemas.microsoft.com/office/drawing/2014/main" id="{441EB50F-37D5-4717-1D96-0A68817AF385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9" name="Rectangle 8">
            <a:hlinkClick r:id="rId28" action="ppaction://hlinksldjump"/>
            <a:extLst>
              <a:ext uri="{FF2B5EF4-FFF2-40B4-BE49-F238E27FC236}">
                <a16:creationId xmlns:a16="http://schemas.microsoft.com/office/drawing/2014/main" id="{A46C37A3-CFE5-7895-421B-042C2166CBCD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8" name="Rectangle 7">
            <a:hlinkClick r:id="rId29" action="ppaction://hlinksldjump"/>
            <a:extLst>
              <a:ext uri="{FF2B5EF4-FFF2-40B4-BE49-F238E27FC236}">
                <a16:creationId xmlns:a16="http://schemas.microsoft.com/office/drawing/2014/main" id="{3CEFEE2F-DDA5-A720-4F12-10FB7D050864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F770DFC1-12E1-64F6-E547-EFDCDDFA24B0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F98BFE4-E67E-0ED7-1400-29F916512712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3773C-4F36-9D2C-8F47-2434572EC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3CE516-DC86-89B4-4F85-05D3D55D6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602474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2CFC2-21ED-AD92-840D-E9746457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Summary, Limitations, and 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1794D-810E-1E56-9E76-C08AC32E8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8C775-1B7C-ABBF-67D3-D57FB576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5B115D-446E-9E48-A86C-6750AC3160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B6105C10-0A7F-847B-2137-2FC7B3A94408}"/>
              </a:ext>
            </a:extLst>
          </p:cNvPr>
          <p:cNvSpPr txBox="1">
            <a:spLocks/>
          </p:cNvSpPr>
          <p:nvPr/>
        </p:nvSpPr>
        <p:spPr bwMode="auto">
          <a:xfrm>
            <a:off x="479376" y="5114890"/>
            <a:ext cx="4853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rgbClr val="00569B"/>
                </a:solidFill>
              </a:rPr>
              <a:t>Limitations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DCBC7ED-FE16-C869-58AD-E4770468B4E1}"/>
              </a:ext>
            </a:extLst>
          </p:cNvPr>
          <p:cNvCxnSpPr>
            <a:cxnSpLocks/>
          </p:cNvCxnSpPr>
          <p:nvPr/>
        </p:nvCxnSpPr>
        <p:spPr bwMode="auto">
          <a:xfrm>
            <a:off x="477845" y="5510177"/>
            <a:ext cx="11047406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909240EB-253C-4810-B4D4-1E556929D1FF}"/>
              </a:ext>
            </a:extLst>
          </p:cNvPr>
          <p:cNvGrpSpPr/>
          <p:nvPr/>
        </p:nvGrpSpPr>
        <p:grpSpPr>
          <a:xfrm>
            <a:off x="623392" y="5610944"/>
            <a:ext cx="2808312" cy="914400"/>
            <a:chOff x="623392" y="5329967"/>
            <a:chExt cx="2808312" cy="914400"/>
          </a:xfrm>
        </p:grpSpPr>
        <p:pic>
          <p:nvPicPr>
            <p:cNvPr id="13" name="Graphic 12" descr="Hourglass 90% with solid fill">
              <a:extLst>
                <a:ext uri="{FF2B5EF4-FFF2-40B4-BE49-F238E27FC236}">
                  <a16:creationId xmlns:a16="http://schemas.microsoft.com/office/drawing/2014/main" id="{F987380D-DB05-BCFD-7CFC-C2E799D7A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23392" y="5329967"/>
              <a:ext cx="914400" cy="914400"/>
            </a:xfrm>
            <a:prstGeom prst="rect">
              <a:avLst/>
            </a:prstGeom>
          </p:spPr>
        </p:pic>
        <p:sp>
          <p:nvSpPr>
            <p:cNvPr id="16" name="Text Placeholder 6">
              <a:extLst>
                <a:ext uri="{FF2B5EF4-FFF2-40B4-BE49-F238E27FC236}">
                  <a16:creationId xmlns:a16="http://schemas.microsoft.com/office/drawing/2014/main" id="{BFEA95CF-582E-8196-DF04-2F70AD8FB14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47793" y="5589524"/>
              <a:ext cx="1883911" cy="395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1588" indent="-1588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Arial Unicode MS" pitchFamily="34" charset="-128"/>
                </a:defRPr>
              </a:lvl1pPr>
              <a:lvl2pPr marL="358775" indent="-2603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2pPr>
              <a:lvl3pPr marL="625475" indent="-176213" algn="l" defTabSz="803275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3pPr>
              <a:lvl4pPr marL="982663" indent="-174625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4pPr>
              <a:lvl5pPr marL="1257300" indent="-1825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9pPr>
            </a:lstStyle>
            <a:p>
              <a:r>
                <a:rPr lang="en-US" sz="1600" kern="0" dirty="0">
                  <a:solidFill>
                    <a:schemeClr val="tx1"/>
                  </a:solidFill>
                </a:rPr>
                <a:t>Time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C8D7ACA-42B1-9C67-3FC6-6D626FA23B87}"/>
              </a:ext>
            </a:extLst>
          </p:cNvPr>
          <p:cNvGrpSpPr/>
          <p:nvPr/>
        </p:nvGrpSpPr>
        <p:grpSpPr>
          <a:xfrm>
            <a:off x="3213686" y="5544924"/>
            <a:ext cx="3800623" cy="1007198"/>
            <a:chOff x="3752503" y="5213312"/>
            <a:chExt cx="3800623" cy="1007198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E4E1CC0-9FF2-9F70-6C29-C6B4BB1AD71D}"/>
                </a:ext>
              </a:extLst>
            </p:cNvPr>
            <p:cNvSpPr/>
            <p:nvPr/>
          </p:nvSpPr>
          <p:spPr>
            <a:xfrm>
              <a:off x="3752503" y="5859786"/>
              <a:ext cx="219075" cy="219075"/>
            </a:xfrm>
            <a:custGeom>
              <a:avLst/>
              <a:gdLst>
                <a:gd name="connsiteX0" fmla="*/ 0 w 219075"/>
                <a:gd name="connsiteY0" fmla="*/ 0 h 219075"/>
                <a:gd name="connsiteX1" fmla="*/ 0 w 219075"/>
                <a:gd name="connsiteY1" fmla="*/ 219075 h 219075"/>
                <a:gd name="connsiteX2" fmla="*/ 219075 w 219075"/>
                <a:gd name="connsiteY2" fmla="*/ 219075 h 219075"/>
                <a:gd name="connsiteX3" fmla="*/ 219075 w 219075"/>
                <a:gd name="connsiteY3" fmla="*/ 0 h 219075"/>
                <a:gd name="connsiteX4" fmla="*/ 66675 w 219075"/>
                <a:gd name="connsiteY4" fmla="*/ 66675 h 219075"/>
                <a:gd name="connsiteX5" fmla="*/ 28575 w 219075"/>
                <a:gd name="connsiteY5" fmla="*/ 66675 h 219075"/>
                <a:gd name="connsiteX6" fmla="*/ 28575 w 219075"/>
                <a:gd name="connsiteY6" fmla="*/ 28575 h 219075"/>
                <a:gd name="connsiteX7" fmla="*/ 66675 w 219075"/>
                <a:gd name="connsiteY7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0" y="0"/>
                  </a:moveTo>
                  <a:lnTo>
                    <a:pt x="0" y="219075"/>
                  </a:lnTo>
                  <a:lnTo>
                    <a:pt x="219075" y="219075"/>
                  </a:lnTo>
                  <a:lnTo>
                    <a:pt x="219075" y="0"/>
                  </a:ln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22EC787-CE21-D3E2-C1FC-B2ECA511CEBB}"/>
                </a:ext>
              </a:extLst>
            </p:cNvPr>
            <p:cNvSpPr/>
            <p:nvPr/>
          </p:nvSpPr>
          <p:spPr>
            <a:xfrm>
              <a:off x="4000153" y="5859786"/>
              <a:ext cx="219075" cy="219075"/>
            </a:xfrm>
            <a:custGeom>
              <a:avLst/>
              <a:gdLst>
                <a:gd name="connsiteX0" fmla="*/ 0 w 219075"/>
                <a:gd name="connsiteY0" fmla="*/ 0 h 219075"/>
                <a:gd name="connsiteX1" fmla="*/ 0 w 219075"/>
                <a:gd name="connsiteY1" fmla="*/ 219075 h 219075"/>
                <a:gd name="connsiteX2" fmla="*/ 219075 w 219075"/>
                <a:gd name="connsiteY2" fmla="*/ 219075 h 219075"/>
                <a:gd name="connsiteX3" fmla="*/ 219075 w 219075"/>
                <a:gd name="connsiteY3" fmla="*/ 0 h 219075"/>
                <a:gd name="connsiteX4" fmla="*/ 66675 w 219075"/>
                <a:gd name="connsiteY4" fmla="*/ 66675 h 219075"/>
                <a:gd name="connsiteX5" fmla="*/ 28575 w 219075"/>
                <a:gd name="connsiteY5" fmla="*/ 66675 h 219075"/>
                <a:gd name="connsiteX6" fmla="*/ 28575 w 219075"/>
                <a:gd name="connsiteY6" fmla="*/ 28575 h 219075"/>
                <a:gd name="connsiteX7" fmla="*/ 66675 w 219075"/>
                <a:gd name="connsiteY7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0" y="0"/>
                  </a:moveTo>
                  <a:lnTo>
                    <a:pt x="0" y="219075"/>
                  </a:lnTo>
                  <a:lnTo>
                    <a:pt x="219075" y="219075"/>
                  </a:lnTo>
                  <a:lnTo>
                    <a:pt x="219075" y="0"/>
                  </a:ln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CF3C7DD-0BA6-5914-1FDC-E0F44C9F020E}"/>
                </a:ext>
              </a:extLst>
            </p:cNvPr>
            <p:cNvSpPr/>
            <p:nvPr/>
          </p:nvSpPr>
          <p:spPr>
            <a:xfrm>
              <a:off x="3876328" y="5612136"/>
              <a:ext cx="219075" cy="219075"/>
            </a:xfrm>
            <a:custGeom>
              <a:avLst/>
              <a:gdLst>
                <a:gd name="connsiteX0" fmla="*/ 0 w 219075"/>
                <a:gd name="connsiteY0" fmla="*/ 0 h 219075"/>
                <a:gd name="connsiteX1" fmla="*/ 0 w 219075"/>
                <a:gd name="connsiteY1" fmla="*/ 219075 h 219075"/>
                <a:gd name="connsiteX2" fmla="*/ 219075 w 219075"/>
                <a:gd name="connsiteY2" fmla="*/ 219075 h 219075"/>
                <a:gd name="connsiteX3" fmla="*/ 219075 w 219075"/>
                <a:gd name="connsiteY3" fmla="*/ 0 h 219075"/>
                <a:gd name="connsiteX4" fmla="*/ 66675 w 219075"/>
                <a:gd name="connsiteY4" fmla="*/ 66675 h 219075"/>
                <a:gd name="connsiteX5" fmla="*/ 28575 w 219075"/>
                <a:gd name="connsiteY5" fmla="*/ 66675 h 219075"/>
                <a:gd name="connsiteX6" fmla="*/ 28575 w 219075"/>
                <a:gd name="connsiteY6" fmla="*/ 28575 h 219075"/>
                <a:gd name="connsiteX7" fmla="*/ 66675 w 219075"/>
                <a:gd name="connsiteY7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0" y="0"/>
                  </a:moveTo>
                  <a:lnTo>
                    <a:pt x="0" y="219075"/>
                  </a:lnTo>
                  <a:lnTo>
                    <a:pt x="219075" y="219075"/>
                  </a:lnTo>
                  <a:lnTo>
                    <a:pt x="219075" y="0"/>
                  </a:ln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454B627A-3734-CD3A-17EC-C6F5179E3D3F}"/>
                </a:ext>
              </a:extLst>
            </p:cNvPr>
            <p:cNvSpPr/>
            <p:nvPr/>
          </p:nvSpPr>
          <p:spPr>
            <a:xfrm>
              <a:off x="4123978" y="5612136"/>
              <a:ext cx="219075" cy="219075"/>
            </a:xfrm>
            <a:custGeom>
              <a:avLst/>
              <a:gdLst>
                <a:gd name="connsiteX0" fmla="*/ 0 w 219075"/>
                <a:gd name="connsiteY0" fmla="*/ 0 h 219075"/>
                <a:gd name="connsiteX1" fmla="*/ 0 w 219075"/>
                <a:gd name="connsiteY1" fmla="*/ 219075 h 219075"/>
                <a:gd name="connsiteX2" fmla="*/ 219075 w 219075"/>
                <a:gd name="connsiteY2" fmla="*/ 219075 h 219075"/>
                <a:gd name="connsiteX3" fmla="*/ 219075 w 219075"/>
                <a:gd name="connsiteY3" fmla="*/ 0 h 219075"/>
                <a:gd name="connsiteX4" fmla="*/ 66675 w 219075"/>
                <a:gd name="connsiteY4" fmla="*/ 66675 h 219075"/>
                <a:gd name="connsiteX5" fmla="*/ 28575 w 219075"/>
                <a:gd name="connsiteY5" fmla="*/ 66675 h 219075"/>
                <a:gd name="connsiteX6" fmla="*/ 28575 w 219075"/>
                <a:gd name="connsiteY6" fmla="*/ 28575 h 219075"/>
                <a:gd name="connsiteX7" fmla="*/ 66675 w 219075"/>
                <a:gd name="connsiteY7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0" y="0"/>
                  </a:moveTo>
                  <a:lnTo>
                    <a:pt x="0" y="219075"/>
                  </a:lnTo>
                  <a:lnTo>
                    <a:pt x="219075" y="219075"/>
                  </a:lnTo>
                  <a:lnTo>
                    <a:pt x="219075" y="0"/>
                  </a:ln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27A0969-CF1D-A45B-ABA4-157C8151254A}"/>
                </a:ext>
              </a:extLst>
            </p:cNvPr>
            <p:cNvSpPr/>
            <p:nvPr/>
          </p:nvSpPr>
          <p:spPr>
            <a:xfrm>
              <a:off x="4000153" y="5364486"/>
              <a:ext cx="219075" cy="219075"/>
            </a:xfrm>
            <a:custGeom>
              <a:avLst/>
              <a:gdLst>
                <a:gd name="connsiteX0" fmla="*/ 0 w 219075"/>
                <a:gd name="connsiteY0" fmla="*/ 0 h 219075"/>
                <a:gd name="connsiteX1" fmla="*/ 0 w 219075"/>
                <a:gd name="connsiteY1" fmla="*/ 219075 h 219075"/>
                <a:gd name="connsiteX2" fmla="*/ 219075 w 219075"/>
                <a:gd name="connsiteY2" fmla="*/ 219075 h 219075"/>
                <a:gd name="connsiteX3" fmla="*/ 219075 w 219075"/>
                <a:gd name="connsiteY3" fmla="*/ 0 h 219075"/>
                <a:gd name="connsiteX4" fmla="*/ 66675 w 219075"/>
                <a:gd name="connsiteY4" fmla="*/ 66675 h 219075"/>
                <a:gd name="connsiteX5" fmla="*/ 28575 w 219075"/>
                <a:gd name="connsiteY5" fmla="*/ 66675 h 219075"/>
                <a:gd name="connsiteX6" fmla="*/ 28575 w 219075"/>
                <a:gd name="connsiteY6" fmla="*/ 28575 h 219075"/>
                <a:gd name="connsiteX7" fmla="*/ 66675 w 219075"/>
                <a:gd name="connsiteY7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219075">
                  <a:moveTo>
                    <a:pt x="0" y="0"/>
                  </a:moveTo>
                  <a:lnTo>
                    <a:pt x="0" y="219075"/>
                  </a:lnTo>
                  <a:lnTo>
                    <a:pt x="219075" y="219075"/>
                  </a:lnTo>
                  <a:lnTo>
                    <a:pt x="219075" y="0"/>
                  </a:ln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5E5941A-5467-C908-971D-B6083E4BAB46}"/>
                </a:ext>
              </a:extLst>
            </p:cNvPr>
            <p:cNvSpPr/>
            <p:nvPr/>
          </p:nvSpPr>
          <p:spPr>
            <a:xfrm>
              <a:off x="4247803" y="5859786"/>
              <a:ext cx="209550" cy="219075"/>
            </a:xfrm>
            <a:custGeom>
              <a:avLst/>
              <a:gdLst>
                <a:gd name="connsiteX0" fmla="*/ 0 w 209550"/>
                <a:gd name="connsiteY0" fmla="*/ 0 h 219075"/>
                <a:gd name="connsiteX1" fmla="*/ 0 w 209550"/>
                <a:gd name="connsiteY1" fmla="*/ 219075 h 219075"/>
                <a:gd name="connsiteX2" fmla="*/ 209550 w 209550"/>
                <a:gd name="connsiteY2" fmla="*/ 219075 h 219075"/>
                <a:gd name="connsiteX3" fmla="*/ 209550 w 209550"/>
                <a:gd name="connsiteY3" fmla="*/ 0 h 219075"/>
                <a:gd name="connsiteX4" fmla="*/ 66675 w 209550"/>
                <a:gd name="connsiteY4" fmla="*/ 66675 h 219075"/>
                <a:gd name="connsiteX5" fmla="*/ 28575 w 209550"/>
                <a:gd name="connsiteY5" fmla="*/ 66675 h 219075"/>
                <a:gd name="connsiteX6" fmla="*/ 28575 w 209550"/>
                <a:gd name="connsiteY6" fmla="*/ 28575 h 219075"/>
                <a:gd name="connsiteX7" fmla="*/ 66675 w 209550"/>
                <a:gd name="connsiteY7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" h="219075">
                  <a:moveTo>
                    <a:pt x="0" y="0"/>
                  </a:moveTo>
                  <a:lnTo>
                    <a:pt x="0" y="219075"/>
                  </a:lnTo>
                  <a:lnTo>
                    <a:pt x="209550" y="219075"/>
                  </a:lnTo>
                  <a:lnTo>
                    <a:pt x="209550" y="0"/>
                  </a:lnTo>
                  <a:close/>
                  <a:moveTo>
                    <a:pt x="66675" y="66675"/>
                  </a:moveTo>
                  <a:lnTo>
                    <a:pt x="28575" y="66675"/>
                  </a:lnTo>
                  <a:lnTo>
                    <a:pt x="28575" y="28575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/>
            </a:p>
          </p:txBody>
        </p:sp>
        <p:sp>
          <p:nvSpPr>
            <p:cNvPr id="17" name="Text Placeholder 6">
              <a:extLst>
                <a:ext uri="{FF2B5EF4-FFF2-40B4-BE49-F238E27FC236}">
                  <a16:creationId xmlns:a16="http://schemas.microsoft.com/office/drawing/2014/main" id="{C1BC5953-FC32-8D1F-FDAE-B1EFEAEB9B0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562127" y="5213312"/>
              <a:ext cx="2990999" cy="1007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1588" indent="-1588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Arial Unicode MS" pitchFamily="34" charset="-128"/>
                </a:defRPr>
              </a:lvl1pPr>
              <a:lvl2pPr marL="358775" indent="-2603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2pPr>
              <a:lvl3pPr marL="625475" indent="-176213" algn="l" defTabSz="803275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3pPr>
              <a:lvl4pPr marL="982663" indent="-174625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4pPr>
              <a:lvl5pPr marL="1257300" indent="-1825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9pPr>
            </a:lstStyle>
            <a:p>
              <a:r>
                <a:rPr lang="en-US" sz="1600" kern="0" dirty="0">
                  <a:solidFill>
                    <a:schemeClr val="tx1"/>
                  </a:solidFill>
                </a:rPr>
                <a:t>Resources </a:t>
              </a:r>
            </a:p>
            <a:p>
              <a:r>
                <a:rPr lang="en-US" sz="1600" kern="0" dirty="0">
                  <a:solidFill>
                    <a:schemeClr val="tx1"/>
                  </a:solidFill>
                </a:rPr>
                <a:t>(e.g. study duration and sizes)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759C2C4-71D2-5F6E-F823-29CA8A0CB86D}"/>
              </a:ext>
            </a:extLst>
          </p:cNvPr>
          <p:cNvGrpSpPr/>
          <p:nvPr/>
        </p:nvGrpSpPr>
        <p:grpSpPr>
          <a:xfrm>
            <a:off x="7176120" y="5610944"/>
            <a:ext cx="4465423" cy="914400"/>
            <a:chOff x="7392144" y="5329967"/>
            <a:chExt cx="4465423" cy="914400"/>
          </a:xfrm>
        </p:grpSpPr>
        <p:pic>
          <p:nvPicPr>
            <p:cNvPr id="11" name="Graphic 10" descr="Cycle with people with solid fill">
              <a:extLst>
                <a:ext uri="{FF2B5EF4-FFF2-40B4-BE49-F238E27FC236}">
                  <a16:creationId xmlns:a16="http://schemas.microsoft.com/office/drawing/2014/main" id="{8B3B7754-9503-BD02-8C1A-0221C5037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92144" y="5329967"/>
              <a:ext cx="914400" cy="914400"/>
            </a:xfrm>
            <a:prstGeom prst="rect">
              <a:avLst/>
            </a:prstGeom>
          </p:spPr>
        </p:pic>
        <p:sp>
          <p:nvSpPr>
            <p:cNvPr id="18" name="Text Placeholder 6">
              <a:extLst>
                <a:ext uri="{FF2B5EF4-FFF2-40B4-BE49-F238E27FC236}">
                  <a16:creationId xmlns:a16="http://schemas.microsoft.com/office/drawing/2014/main" id="{0F7A3D87-8421-765E-8E2F-3ED873EEC26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06543" y="5359816"/>
              <a:ext cx="3551024" cy="854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1588" indent="-1588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Arial Unicode MS" pitchFamily="34" charset="-128"/>
                </a:defRPr>
              </a:lvl1pPr>
              <a:lvl2pPr marL="358775" indent="-2603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2pPr>
              <a:lvl3pPr marL="625475" indent="-176213" algn="l" defTabSz="803275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baseline="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3pPr>
              <a:lvl4pPr marL="982663" indent="-174625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4pPr>
              <a:lvl5pPr marL="1257300" indent="-1825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Arial Unicode MS" pitchFamily="34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2"/>
                  </a:solidFill>
                  <a:latin typeface="+mn-lt"/>
                </a:defRPr>
              </a:lvl9pPr>
            </a:lstStyle>
            <a:p>
              <a:r>
                <a:rPr lang="en-US" sz="1600" kern="0" dirty="0">
                  <a:solidFill>
                    <a:schemeClr val="tx1"/>
                  </a:solidFill>
                </a:rPr>
                <a:t>Interview coding and survey analysis only done by one researcher</a:t>
              </a:r>
            </a:p>
          </p:txBody>
        </p:sp>
      </p:grp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B84C42F-09C0-5387-5D9B-5A6A7852DBDC}"/>
              </a:ext>
            </a:extLst>
          </p:cNvPr>
          <p:cNvSpPr txBox="1">
            <a:spLocks/>
          </p:cNvSpPr>
          <p:nvPr/>
        </p:nvSpPr>
        <p:spPr bwMode="auto">
          <a:xfrm>
            <a:off x="332903" y="966330"/>
            <a:ext cx="4853400" cy="395287"/>
          </a:xfrm>
          <a:prstGeom prst="rect">
            <a:avLst/>
          </a:prstGeom>
          <a:ln w="38100">
            <a:noFill/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rgbClr val="00569B"/>
                </a:solidFill>
              </a:rPr>
              <a:t>Summary of Findings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7D5F079-FAA9-B49B-983A-DFC6B844DA01}"/>
              </a:ext>
            </a:extLst>
          </p:cNvPr>
          <p:cNvCxnSpPr>
            <a:cxnSpLocks/>
          </p:cNvCxnSpPr>
          <p:nvPr/>
        </p:nvCxnSpPr>
        <p:spPr bwMode="auto">
          <a:xfrm>
            <a:off x="331372" y="1361617"/>
            <a:ext cx="5255464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5A912C7-67B2-8E12-807B-273E920C9CD5}"/>
              </a:ext>
            </a:extLst>
          </p:cNvPr>
          <p:cNvSpPr txBox="1">
            <a:spLocks/>
          </p:cNvSpPr>
          <p:nvPr/>
        </p:nvSpPr>
        <p:spPr bwMode="auto">
          <a:xfrm>
            <a:off x="6143606" y="945027"/>
            <a:ext cx="4853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rgbClr val="00569B"/>
                </a:solidFill>
              </a:rPr>
              <a:t>Future Work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7F878C9-0D10-FDD3-D49A-A26DA3F79678}"/>
              </a:ext>
            </a:extLst>
          </p:cNvPr>
          <p:cNvCxnSpPr>
            <a:cxnSpLocks/>
          </p:cNvCxnSpPr>
          <p:nvPr/>
        </p:nvCxnSpPr>
        <p:spPr bwMode="auto">
          <a:xfrm>
            <a:off x="6142075" y="1340314"/>
            <a:ext cx="5475065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riangle 25">
            <a:extLst>
              <a:ext uri="{FF2B5EF4-FFF2-40B4-BE49-F238E27FC236}">
                <a16:creationId xmlns:a16="http://schemas.microsoft.com/office/drawing/2014/main" id="{1BBDA356-AA6D-91D2-C665-321D7A2DAD1D}"/>
              </a:ext>
            </a:extLst>
          </p:cNvPr>
          <p:cNvSpPr/>
          <p:nvPr/>
        </p:nvSpPr>
        <p:spPr bwMode="auto">
          <a:xfrm rot="5400000">
            <a:off x="4817421" y="2774630"/>
            <a:ext cx="2192010" cy="653180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0042C62D-1CBB-6176-AEEE-78E60CF952C3}"/>
              </a:ext>
            </a:extLst>
          </p:cNvPr>
          <p:cNvSpPr txBox="1">
            <a:spLocks/>
          </p:cNvSpPr>
          <p:nvPr/>
        </p:nvSpPr>
        <p:spPr bwMode="auto">
          <a:xfrm>
            <a:off x="754114" y="1465594"/>
            <a:ext cx="4693813" cy="389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1400" kern="0" dirty="0">
                <a:solidFill>
                  <a:schemeClr val="tx1"/>
                </a:solidFill>
              </a:rPr>
              <a:t>The taxonomy proposed by </a:t>
            </a:r>
            <a:r>
              <a:rPr lang="en-US" sz="1400" kern="0" dirty="0" err="1">
                <a:solidFill>
                  <a:schemeClr val="tx1"/>
                </a:solidFill>
              </a:rPr>
              <a:t>Tobisch</a:t>
            </a:r>
            <a:r>
              <a:rPr lang="en-US" sz="1400" kern="0" dirty="0">
                <a:solidFill>
                  <a:schemeClr val="tx1"/>
                </a:solidFill>
              </a:rPr>
              <a:t> et al. (2025) is already well defined overall.</a:t>
            </a:r>
          </a:p>
          <a:p>
            <a:endParaRPr lang="en-US" sz="600" kern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r>
              <a:rPr lang="en-US" sz="1400" kern="0" dirty="0">
                <a:solidFill>
                  <a:schemeClr val="tx1"/>
                </a:solidFill>
              </a:rPr>
              <a:t>The taxonomy is very easy to apply and expand in the future.</a:t>
            </a:r>
          </a:p>
          <a:p>
            <a:endParaRPr lang="en-US" sz="600" kern="0" dirty="0">
              <a:solidFill>
                <a:schemeClr val="tx1"/>
              </a:solidFill>
            </a:endParaRPr>
          </a:p>
          <a:p>
            <a:r>
              <a:rPr lang="en-US" sz="1400" kern="0" dirty="0">
                <a:solidFill>
                  <a:schemeClr val="tx1"/>
                </a:solidFill>
              </a:rPr>
              <a:t>With short definition for each dimension, the taxonomy is easy to understand.</a:t>
            </a:r>
          </a:p>
          <a:p>
            <a:endParaRPr lang="en-US" sz="600" kern="0" dirty="0">
              <a:solidFill>
                <a:schemeClr val="tx1"/>
              </a:solidFill>
            </a:endParaRPr>
          </a:p>
          <a:p>
            <a:r>
              <a:rPr lang="en-US" sz="1400" kern="0" dirty="0">
                <a:solidFill>
                  <a:schemeClr val="tx1"/>
                </a:solidFill>
              </a:rPr>
              <a:t>The taxonomy is useful in practice.</a:t>
            </a:r>
          </a:p>
          <a:p>
            <a:endParaRPr lang="en-US" sz="600" kern="0" dirty="0">
              <a:solidFill>
                <a:schemeClr val="tx1"/>
              </a:solidFill>
            </a:endParaRPr>
          </a:p>
          <a:p>
            <a:r>
              <a:rPr lang="en-US" sz="1400" kern="0" dirty="0">
                <a:solidFill>
                  <a:schemeClr val="tx1"/>
                </a:solidFill>
              </a:rPr>
              <a:t>There is no strong evidence that a dimension / characteristic is missing</a:t>
            </a:r>
          </a:p>
          <a:p>
            <a:endParaRPr lang="en-US" sz="600" kern="0" dirty="0">
              <a:solidFill>
                <a:schemeClr val="tx1"/>
              </a:solidFill>
            </a:endParaRPr>
          </a:p>
          <a:p>
            <a:r>
              <a:rPr lang="en-US" sz="1400" kern="0" dirty="0">
                <a:solidFill>
                  <a:schemeClr val="tx1"/>
                </a:solidFill>
              </a:rPr>
              <a:t>Overall the taxonomy is concise, but the dimension </a:t>
            </a:r>
            <a:r>
              <a:rPr lang="en-US" sz="1400" i="1" kern="0" dirty="0">
                <a:solidFill>
                  <a:schemeClr val="tx1"/>
                </a:solidFill>
              </a:rPr>
              <a:t>Size</a:t>
            </a:r>
            <a:r>
              <a:rPr lang="en-US" sz="1400" kern="0" dirty="0">
                <a:solidFill>
                  <a:schemeClr val="tx1"/>
                </a:solidFill>
              </a:rPr>
              <a:t> should have less characteristics.</a:t>
            </a:r>
          </a:p>
          <a:p>
            <a:endParaRPr lang="en-US" sz="1400" kern="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4C5B3BCF-5FD2-B796-E285-402B34C373FE}"/>
              </a:ext>
            </a:extLst>
          </p:cNvPr>
          <p:cNvSpPr txBox="1">
            <a:spLocks/>
          </p:cNvSpPr>
          <p:nvPr/>
        </p:nvSpPr>
        <p:spPr bwMode="auto">
          <a:xfrm>
            <a:off x="6321329" y="1465594"/>
            <a:ext cx="5116556" cy="353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tx1"/>
                </a:solidFill>
              </a:rPr>
              <a:t>Additional evaluation round regarding the revised taxonomy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tx1"/>
                </a:solidFill>
              </a:rPr>
              <a:t>Gathering mor in depth information from practitioners regarding some dimensions, e.g. purpose, as there have been individual feedbacks, but no strong evidence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tx1"/>
                </a:solidFill>
              </a:rPr>
              <a:t>Evaluate taxonomy regarding two other add quality criteria: robustness, reliability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tx1"/>
                </a:solidFill>
              </a:rPr>
              <a:t>Longer and larger studies (e.g. interviews or surveys with more participants)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kern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chemeClr val="tx1"/>
                </a:solidFill>
              </a:rPr>
              <a:t>Provide supporting material, e.g. best practices, real world examples, as-is analysis, etc.</a:t>
            </a:r>
          </a:p>
        </p:txBody>
      </p:sp>
      <p:pic>
        <p:nvPicPr>
          <p:cNvPr id="32" name="Graphic 31" descr="Checkmark with solid fill">
            <a:extLst>
              <a:ext uri="{FF2B5EF4-FFF2-40B4-BE49-F238E27FC236}">
                <a16:creationId xmlns:a16="http://schemas.microsoft.com/office/drawing/2014/main" id="{299F4A33-3BC7-D087-BE57-02AA2C1D19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6353" y="1558944"/>
            <a:ext cx="307985" cy="307985"/>
          </a:xfrm>
          <a:prstGeom prst="rect">
            <a:avLst/>
          </a:prstGeom>
        </p:spPr>
      </p:pic>
      <p:pic>
        <p:nvPicPr>
          <p:cNvPr id="33" name="Graphic 32" descr="Checkmark with solid fill">
            <a:extLst>
              <a:ext uri="{FF2B5EF4-FFF2-40B4-BE49-F238E27FC236}">
                <a16:creationId xmlns:a16="http://schemas.microsoft.com/office/drawing/2014/main" id="{258E07D3-8559-3592-A25A-193C912E24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6353" y="2132856"/>
            <a:ext cx="307985" cy="307985"/>
          </a:xfrm>
          <a:prstGeom prst="rect">
            <a:avLst/>
          </a:prstGeom>
        </p:spPr>
      </p:pic>
      <p:pic>
        <p:nvPicPr>
          <p:cNvPr id="34" name="Graphic 33" descr="Checkmark with solid fill">
            <a:extLst>
              <a:ext uri="{FF2B5EF4-FFF2-40B4-BE49-F238E27FC236}">
                <a16:creationId xmlns:a16="http://schemas.microsoft.com/office/drawing/2014/main" id="{116208E3-8D5B-D488-6A81-65C3F71AC5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6353" y="2708920"/>
            <a:ext cx="307985" cy="307985"/>
          </a:xfrm>
          <a:prstGeom prst="rect">
            <a:avLst/>
          </a:prstGeom>
        </p:spPr>
      </p:pic>
      <p:pic>
        <p:nvPicPr>
          <p:cNvPr id="35" name="Graphic 34" descr="Checkmark with solid fill">
            <a:extLst>
              <a:ext uri="{FF2B5EF4-FFF2-40B4-BE49-F238E27FC236}">
                <a16:creationId xmlns:a16="http://schemas.microsoft.com/office/drawing/2014/main" id="{8B241283-DB17-AE96-4C3B-4D9E14B410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6353" y="3212976"/>
            <a:ext cx="307985" cy="307985"/>
          </a:xfrm>
          <a:prstGeom prst="rect">
            <a:avLst/>
          </a:prstGeom>
        </p:spPr>
      </p:pic>
      <p:pic>
        <p:nvPicPr>
          <p:cNvPr id="36" name="Graphic 35" descr="Checkmark with solid fill">
            <a:extLst>
              <a:ext uri="{FF2B5EF4-FFF2-40B4-BE49-F238E27FC236}">
                <a16:creationId xmlns:a16="http://schemas.microsoft.com/office/drawing/2014/main" id="{7CCD803B-4133-E8B5-E043-E48B7CE408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6353" y="3645024"/>
            <a:ext cx="307985" cy="307985"/>
          </a:xfrm>
          <a:prstGeom prst="rect">
            <a:avLst/>
          </a:prstGeom>
        </p:spPr>
      </p:pic>
      <p:pic>
        <p:nvPicPr>
          <p:cNvPr id="38" name="Graphic 37" descr="Circle with left arrow outline">
            <a:extLst>
              <a:ext uri="{FF2B5EF4-FFF2-40B4-BE49-F238E27FC236}">
                <a16:creationId xmlns:a16="http://schemas.microsoft.com/office/drawing/2014/main" id="{A6AE0D1E-D8C8-3741-BA49-11D181EFDF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1896" y="4177530"/>
            <a:ext cx="432048" cy="43204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D882E-0B41-A54F-556F-9AE0DD200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Vgl</a:t>
            </a:r>
            <a:r>
              <a:rPr lang="en-US" dirty="0"/>
              <a:t>. </a:t>
            </a:r>
            <a:r>
              <a:rPr lang="en-US" dirty="0" err="1">
                <a:latin typeface="Helvetica Neue" panose="02000503000000020004" pitchFamily="2" charset="0"/>
              </a:rPr>
              <a:t>Tobisch</a:t>
            </a:r>
            <a:r>
              <a:rPr lang="en-US" dirty="0">
                <a:latin typeface="Helvetica Neue" panose="02000503000000020004" pitchFamily="2" charset="0"/>
              </a:rPr>
              <a:t>, F., Schmidt, J., &amp; Matthes, F. (2025).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36659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Lilian Irvin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	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>
          <a:xfrm>
            <a:off x="1127448" y="3704994"/>
            <a:ext cx="2502054" cy="211455"/>
          </a:xfrm>
        </p:spPr>
        <p:txBody>
          <a:bodyPr/>
          <a:lstStyle/>
          <a:p>
            <a:r>
              <a:rPr lang="en-AU" dirty="0"/>
              <a:t> Bachelor Student Information Systems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246BBFD-4311-3680-FBBC-52B5EDCA8AA4}"/>
              </a:ext>
            </a:extLst>
          </p:cNvPr>
          <p:cNvSpPr/>
          <p:nvPr/>
        </p:nvSpPr>
        <p:spPr bwMode="auto">
          <a:xfrm>
            <a:off x="1055440" y="5517233"/>
            <a:ext cx="1584176" cy="648072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9CF24-CD6F-1607-3501-8FD1FFA83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CDC093-3A42-D466-E518-63711A2BE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dirty="0"/>
              <a:t>References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B1DA109-1B2C-8BF8-799B-1D831C4CA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4043585-CAD5-4DEB-6131-977339D9E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4FEAE81-936B-FCAB-7778-BFF004887C6F}"/>
              </a:ext>
            </a:extLst>
          </p:cNvPr>
          <p:cNvSpPr txBox="1"/>
          <p:nvPr/>
        </p:nvSpPr>
        <p:spPr>
          <a:xfrm>
            <a:off x="386153" y="980728"/>
            <a:ext cx="11305256" cy="6524863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Kundisch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Muntermann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A.-M.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Oberländer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J. Schlüter, “An update for taxonomy designers”, Business &amp; Information Systems Engineering, vol. 64, no. 4, pp. 421–439, Aug. 2022.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10 . 1007 / s12599 - 021 - 00723 - x. [Online]. Available:</a:t>
            </a: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https://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doi.org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/10.1007/s12599-021-00723-x.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D. Leffingwell, Scaling software agility: best practices for large enterprises. Pearson Education, 2007.</a:t>
            </a:r>
          </a:p>
          <a:p>
            <a:endParaRPr lang="de-DE" sz="11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Nickerson, R. C.,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Varshney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U., &amp; Muntermann, J. (2013). A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taxonomy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European Journal </a:t>
            </a:r>
            <a:r>
              <a:rPr lang="de-DE" sz="11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Information Systems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DE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22</a:t>
            </a:r>
            <a:r>
              <a:rPr lang="de-DE" sz="11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(3), 336-359. </a:t>
            </a:r>
          </a:p>
          <a:p>
            <a:endParaRPr lang="de-DE" sz="11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Paasivaara and C.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Lassenius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“Communities of practice in a large distributed agile software development organization – case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ericsson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”, Information and Software Technology, vol. 56, no. 12, pp. 1556–1577, 2014, Special issue: Human Factors in Software Development,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issn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0950-5849.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https://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doi.org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/10.1016/j.infsof.2014.06.008. [Online]. Available: https://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www.sciencedirect.com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/science/article/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pii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S0950584914001475.</a:t>
            </a:r>
          </a:p>
          <a:p>
            <a:endParaRPr lang="de-DE" sz="11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D. Reifer, F. Maurer, and H.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Erdogmus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“Scaling agile methods”, IEEE Software, vol. 20, no. 4, pp. 12–14, 2003.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10.1109/MS.2003.1207448.</a:t>
            </a:r>
          </a:p>
          <a:p>
            <a:endParaRPr lang="de-DE" sz="11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D. Szopinski, T.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Schoormann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D.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Kundisch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“Criteria as a prelude for guiding taxonomy evaluation”, 2020.</a:t>
            </a:r>
            <a:endParaRPr lang="de-DE" sz="11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Tobisch, F., Schmidt, J., &amp; Matthes, F. (2024).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Investigating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Communities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Practice in Large-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Agile Software Development: An Interview Study. In: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Smite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, D., Guerra, E., Wang, X., Marchesi, M., Gregory, P. (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eds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Agile </a:t>
            </a:r>
            <a:r>
              <a:rPr lang="de-DE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 in Software Engineering and Extreme </a:t>
            </a:r>
            <a:r>
              <a:rPr lang="de-DE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Programming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. XP 2024. </a:t>
            </a:r>
            <a:r>
              <a:rPr lang="de-DE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Lecture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 Notes in Business Information Processing, </a:t>
            </a:r>
            <a:r>
              <a:rPr lang="de-DE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vol</a:t>
            </a:r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 512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. Springer, Cham. https://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doi.org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/10.1007/978-3-031-61154-4_1</a:t>
            </a:r>
          </a:p>
          <a:p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Tobisch, F., Schmidt, J., &amp; Matthes, F. (in press).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CoPs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Scaled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Agile Settings Look Like?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Toward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Taxonomy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CoPs in Large-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Agile Software Development [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Unpublished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manuscript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].</a:t>
            </a:r>
          </a:p>
          <a:p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Unterkalmsteiner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W. Abdeen, “A compendium and evaluation of taxonomy quality attributes”, Expert Systems, vol. 40, no. 1, Jul. 2022,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issn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1468-0394.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10.1111/exsy.13098. [Online]. Available: 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http://dx.doi.org/10.1111/exsy.13098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Usman, R. Britto, J.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Börstler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and E. Mendes, “Taxonomies in software engineering: A systematic mapping study and a revised taxonomy development method”, Information and Software Technology, vol. 85, pp. 43–59, 2017.</a:t>
            </a:r>
          </a:p>
          <a:p>
            <a:endParaRPr 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 Wenger-Trayner and B. Wenger-Trayner, An introduction to communities of practice: A brief overview of the concept and its uses, Available from authors, 2015. [Online]. Available: https://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www.wenger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trayner.com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/introduction- to- communities- of- practice (visited on 01/03/2025)</a:t>
            </a:r>
          </a:p>
          <a:p>
            <a:endParaRPr lang="en-US" sz="11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7597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ow of books on a shelf&#10;&#10;AI-generated content may be incorrect.">
            <a:extLst>
              <a:ext uri="{FF2B5EF4-FFF2-40B4-BE49-F238E27FC236}">
                <a16:creationId xmlns:a16="http://schemas.microsoft.com/office/drawing/2014/main" id="{382F5D60-7306-0848-F2D8-37DDD898D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1287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86598A8-61C7-7EFD-D1E9-CA3FB64E2051}"/>
              </a:ext>
            </a:extLst>
          </p:cNvPr>
          <p:cNvSpPr/>
          <p:nvPr/>
        </p:nvSpPr>
        <p:spPr bwMode="auto">
          <a:xfrm>
            <a:off x="-96688" y="-99392"/>
            <a:ext cx="12385376" cy="7992888"/>
          </a:xfrm>
          <a:prstGeom prst="rect">
            <a:avLst/>
          </a:prstGeom>
          <a:solidFill>
            <a:srgbClr val="E8E6DF">
              <a:alpha val="79608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B36AE66-6125-8625-7E82-24D4855109C3}"/>
              </a:ext>
            </a:extLst>
          </p:cNvPr>
          <p:cNvSpPr txBox="1">
            <a:spLocks/>
          </p:cNvSpPr>
          <p:nvPr/>
        </p:nvSpPr>
        <p:spPr>
          <a:xfrm>
            <a:off x="334434" y="44451"/>
            <a:ext cx="10586102" cy="216041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i="0" baseline="0">
                <a:solidFill>
                  <a:srgbClr val="0065BD"/>
                </a:solidFill>
                <a:latin typeface="+mn-lt"/>
                <a:ea typeface="+mj-ea"/>
                <a:cs typeface="Arial Unicode MS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de-DE" sz="11500" kern="0" dirty="0"/>
              <a:t>Appendix</a:t>
            </a:r>
            <a:endParaRPr lang="en-DE" sz="11500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622DE2-4C80-0715-702B-3616208A433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36560" y="332656"/>
            <a:ext cx="859859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197007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2D9E4-943C-C96B-1AC6-3A21C586B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1FB2CE2-D01D-0F99-874F-B516C97F09B1}"/>
              </a:ext>
            </a:extLst>
          </p:cNvPr>
          <p:cNvSpPr/>
          <p:nvPr/>
        </p:nvSpPr>
        <p:spPr bwMode="auto">
          <a:xfrm>
            <a:off x="359528" y="1101335"/>
            <a:ext cx="3265031" cy="2942942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7ED0B9-D842-AAE5-948A-C3D45E1D12C3}"/>
              </a:ext>
            </a:extLst>
          </p:cNvPr>
          <p:cNvSpPr/>
          <p:nvPr/>
        </p:nvSpPr>
        <p:spPr bwMode="auto">
          <a:xfrm>
            <a:off x="334436" y="1122998"/>
            <a:ext cx="11523127" cy="533033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B2CA1B-6CAE-027F-B43B-73A70F240BEE}"/>
              </a:ext>
            </a:extLst>
          </p:cNvPr>
          <p:cNvSpPr/>
          <p:nvPr/>
        </p:nvSpPr>
        <p:spPr bwMode="auto">
          <a:xfrm>
            <a:off x="334437" y="4125671"/>
            <a:ext cx="3290122" cy="2327665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3362A9-9788-9EC6-C37B-5F5D4FED803E}"/>
              </a:ext>
            </a:extLst>
          </p:cNvPr>
          <p:cNvSpPr/>
          <p:nvPr/>
        </p:nvSpPr>
        <p:spPr bwMode="auto">
          <a:xfrm>
            <a:off x="3785104" y="1109678"/>
            <a:ext cx="4471135" cy="1766371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4432FF-906E-7214-77F6-CEA874311E5A}"/>
              </a:ext>
            </a:extLst>
          </p:cNvPr>
          <p:cNvSpPr/>
          <p:nvPr/>
        </p:nvSpPr>
        <p:spPr bwMode="auto">
          <a:xfrm>
            <a:off x="3792015" y="2942249"/>
            <a:ext cx="4471135" cy="1826221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BF987A-DC90-AE55-2E92-200877CED762}"/>
              </a:ext>
            </a:extLst>
          </p:cNvPr>
          <p:cNvSpPr/>
          <p:nvPr/>
        </p:nvSpPr>
        <p:spPr bwMode="auto">
          <a:xfrm>
            <a:off x="3794333" y="4816929"/>
            <a:ext cx="4471135" cy="1636407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720E75-69C9-97BE-7161-74A43027F322}"/>
              </a:ext>
            </a:extLst>
          </p:cNvPr>
          <p:cNvSpPr/>
          <p:nvPr/>
        </p:nvSpPr>
        <p:spPr bwMode="auto">
          <a:xfrm>
            <a:off x="8416784" y="1101981"/>
            <a:ext cx="3374487" cy="5351355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061AF6-45A1-BDC6-C6E5-9CB246356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Literature Review Results – Quality Criteria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FE640-24A3-04ED-777E-1526B5AA5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29C88-F16E-E70C-91DE-D569DD4D1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6BEADC-732B-2F07-34F3-ABEA17476F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782" y="585441"/>
            <a:ext cx="10586102" cy="395287"/>
          </a:xfrm>
        </p:spPr>
        <p:txBody>
          <a:bodyPr/>
          <a:lstStyle/>
          <a:p>
            <a:r>
              <a:rPr lang="en-US" dirty="0"/>
              <a:t>Selected Criteria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D0752A1-BB51-7C97-4123-0B34DC30A4E7}"/>
              </a:ext>
            </a:extLst>
          </p:cNvPr>
          <p:cNvSpPr/>
          <p:nvPr/>
        </p:nvSpPr>
        <p:spPr bwMode="auto">
          <a:xfrm>
            <a:off x="407368" y="1168070"/>
            <a:ext cx="316835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Completeness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78FF6D-A693-B2B4-E530-72629D59EBBB}"/>
              </a:ext>
            </a:extLst>
          </p:cNvPr>
          <p:cNvSpPr/>
          <p:nvPr/>
        </p:nvSpPr>
        <p:spPr bwMode="auto">
          <a:xfrm>
            <a:off x="407368" y="2248190"/>
            <a:ext cx="3168352" cy="7783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Can all CoPs in LSAD be classified with the taxonomy?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82CB10F-C4E4-F04B-26F1-443131B437D3}"/>
              </a:ext>
            </a:extLst>
          </p:cNvPr>
          <p:cNvSpPr/>
          <p:nvPr/>
        </p:nvSpPr>
        <p:spPr bwMode="auto">
          <a:xfrm>
            <a:off x="407368" y="4192406"/>
            <a:ext cx="316835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Expandability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19F90D-A0D4-46AE-63B5-9B46F86F4437}"/>
              </a:ext>
            </a:extLst>
          </p:cNvPr>
          <p:cNvSpPr/>
          <p:nvPr/>
        </p:nvSpPr>
        <p:spPr bwMode="auto">
          <a:xfrm>
            <a:off x="407368" y="5315974"/>
            <a:ext cx="3168352" cy="1036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Can the dimensions and characteristics of the taxonomy be adjusted or expanded in the future?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B87B9F0-C63C-8344-D539-706C8CF47958}"/>
              </a:ext>
            </a:extLst>
          </p:cNvPr>
          <p:cNvSpPr/>
          <p:nvPr/>
        </p:nvSpPr>
        <p:spPr bwMode="auto">
          <a:xfrm>
            <a:off x="407368" y="3112286"/>
            <a:ext cx="3168352" cy="8642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Are the dimensions and characteristics of the taxonomy complete?</a:t>
            </a:r>
          </a:p>
        </p:txBody>
      </p:sp>
      <p:pic>
        <p:nvPicPr>
          <p:cNvPr id="46" name="Graphic 45" descr="Clipboard Badge with solid fill">
            <a:extLst>
              <a:ext uri="{FF2B5EF4-FFF2-40B4-BE49-F238E27FC236}">
                <a16:creationId xmlns:a16="http://schemas.microsoft.com/office/drawing/2014/main" id="{90AD0C7B-A8D4-B0E3-85A6-901C15484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514" y="1292361"/>
            <a:ext cx="761751" cy="761751"/>
          </a:xfrm>
          <a:prstGeom prst="rect">
            <a:avLst/>
          </a:prstGeom>
        </p:spPr>
      </p:pic>
      <p:pic>
        <p:nvPicPr>
          <p:cNvPr id="48" name="Graphic 47" descr="Blueprint with solid fill">
            <a:extLst>
              <a:ext uri="{FF2B5EF4-FFF2-40B4-BE49-F238E27FC236}">
                <a16:creationId xmlns:a16="http://schemas.microsoft.com/office/drawing/2014/main" id="{4615EBAA-D47D-C229-C7DC-5500317E9C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9829" y="4281252"/>
            <a:ext cx="761751" cy="76175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845CC5B-988D-AADB-AABB-87D9C0E941AA}"/>
              </a:ext>
            </a:extLst>
          </p:cNvPr>
          <p:cNvSpPr/>
          <p:nvPr/>
        </p:nvSpPr>
        <p:spPr bwMode="auto">
          <a:xfrm>
            <a:off x="3841981" y="2995711"/>
            <a:ext cx="436429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75B80B-92B1-4A43-F235-1202ED15A260}"/>
              </a:ext>
            </a:extLst>
          </p:cNvPr>
          <p:cNvSpPr/>
          <p:nvPr/>
        </p:nvSpPr>
        <p:spPr bwMode="auto">
          <a:xfrm>
            <a:off x="3841981" y="4075832"/>
            <a:ext cx="4364292" cy="6206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Are the dimensions and characteristics of the taxonomy easy to understand?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8B46402-2A21-9305-B0A8-E4D15244AAE9}"/>
              </a:ext>
            </a:extLst>
          </p:cNvPr>
          <p:cNvSpPr/>
          <p:nvPr/>
        </p:nvSpPr>
        <p:spPr bwMode="auto">
          <a:xfrm>
            <a:off x="3841981" y="4849864"/>
            <a:ext cx="436429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CD5ADA-36A9-F5F3-FEEB-8EA06FD7399F}"/>
              </a:ext>
            </a:extLst>
          </p:cNvPr>
          <p:cNvSpPr/>
          <p:nvPr/>
        </p:nvSpPr>
        <p:spPr bwMode="auto">
          <a:xfrm>
            <a:off x="3841981" y="5920598"/>
            <a:ext cx="4364292" cy="422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Can the taxonomy be easily applied in practice?</a:t>
            </a:r>
          </a:p>
        </p:txBody>
      </p:sp>
      <p:pic>
        <p:nvPicPr>
          <p:cNvPr id="45" name="Graphic 44" descr="Open book with solid fill">
            <a:extLst>
              <a:ext uri="{FF2B5EF4-FFF2-40B4-BE49-F238E27FC236}">
                <a16:creationId xmlns:a16="http://schemas.microsoft.com/office/drawing/2014/main" id="{81FE6B73-948A-4A3A-6639-7954AFFAE2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2738" y="3113024"/>
            <a:ext cx="761751" cy="761751"/>
          </a:xfrm>
          <a:prstGeom prst="rect">
            <a:avLst/>
          </a:prstGeom>
        </p:spPr>
      </p:pic>
      <p:pic>
        <p:nvPicPr>
          <p:cNvPr id="50" name="Graphic 49" descr="Gears with solid fill">
            <a:extLst>
              <a:ext uri="{FF2B5EF4-FFF2-40B4-BE49-F238E27FC236}">
                <a16:creationId xmlns:a16="http://schemas.microsoft.com/office/drawing/2014/main" id="{AC16207A-EC7E-6BF2-322F-961A55018C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47433" y="4970216"/>
            <a:ext cx="761751" cy="761751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250E82E-4682-AC2B-8314-046F8671D98D}"/>
              </a:ext>
            </a:extLst>
          </p:cNvPr>
          <p:cNvSpPr/>
          <p:nvPr/>
        </p:nvSpPr>
        <p:spPr bwMode="auto">
          <a:xfrm>
            <a:off x="8472534" y="1168070"/>
            <a:ext cx="329012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Usefulness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6A4914-F735-5449-28CF-3E0C87140477}"/>
              </a:ext>
            </a:extLst>
          </p:cNvPr>
          <p:cNvSpPr/>
          <p:nvPr/>
        </p:nvSpPr>
        <p:spPr bwMode="auto">
          <a:xfrm>
            <a:off x="8904312" y="5386869"/>
            <a:ext cx="2858344" cy="965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Would best practices for CoPs in LSAD be helpful?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4CE7275-CEE7-8279-6788-8D6F8C0EF9F7}"/>
              </a:ext>
            </a:extLst>
          </p:cNvPr>
          <p:cNvSpPr/>
          <p:nvPr/>
        </p:nvSpPr>
        <p:spPr bwMode="auto">
          <a:xfrm>
            <a:off x="8904312" y="2248190"/>
            <a:ext cx="2858344" cy="10956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serve as a source of inspiration?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B81E7A9-CDB2-F53B-1E87-9196D5B654C6}"/>
              </a:ext>
            </a:extLst>
          </p:cNvPr>
          <p:cNvSpPr/>
          <p:nvPr/>
        </p:nvSpPr>
        <p:spPr bwMode="auto">
          <a:xfrm>
            <a:off x="8904312" y="3458475"/>
            <a:ext cx="2858344" cy="8947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support in the establishment of CoPs in LSAD?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547CA2A-644F-1E74-22E8-ED855A9104F2}"/>
              </a:ext>
            </a:extLst>
          </p:cNvPr>
          <p:cNvSpPr/>
          <p:nvPr/>
        </p:nvSpPr>
        <p:spPr bwMode="auto">
          <a:xfrm>
            <a:off x="8904312" y="4467831"/>
            <a:ext cx="2858344" cy="8043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evaluate existing CoPs in LSAD?</a:t>
            </a:r>
          </a:p>
        </p:txBody>
      </p:sp>
      <p:pic>
        <p:nvPicPr>
          <p:cNvPr id="47" name="Graphic 46" descr="Diamond with solid fill">
            <a:extLst>
              <a:ext uri="{FF2B5EF4-FFF2-40B4-BE49-F238E27FC236}">
                <a16:creationId xmlns:a16="http://schemas.microsoft.com/office/drawing/2014/main" id="{7299BAD1-A6D5-9C85-6953-DEA51E5C73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625521" y="1300501"/>
            <a:ext cx="761751" cy="761751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90A8351F-7730-79FC-ACFF-544DC20A3BC9}"/>
              </a:ext>
            </a:extLst>
          </p:cNvPr>
          <p:cNvSpPr/>
          <p:nvPr/>
        </p:nvSpPr>
        <p:spPr bwMode="auto">
          <a:xfrm>
            <a:off x="8472534" y="5386869"/>
            <a:ext cx="346640" cy="965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1EC81D9-3264-B62C-B34D-3F6919AADACE}"/>
              </a:ext>
            </a:extLst>
          </p:cNvPr>
          <p:cNvSpPr/>
          <p:nvPr/>
        </p:nvSpPr>
        <p:spPr bwMode="auto">
          <a:xfrm>
            <a:off x="8472534" y="2248190"/>
            <a:ext cx="346640" cy="10956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1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651B4DF-87FF-8B1A-BB6A-B22969E1604D}"/>
              </a:ext>
            </a:extLst>
          </p:cNvPr>
          <p:cNvSpPr/>
          <p:nvPr/>
        </p:nvSpPr>
        <p:spPr bwMode="auto">
          <a:xfrm>
            <a:off x="8472534" y="3458475"/>
            <a:ext cx="346640" cy="894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44FBFEE-4670-F431-3EAD-FBC896F09A75}"/>
              </a:ext>
            </a:extLst>
          </p:cNvPr>
          <p:cNvSpPr/>
          <p:nvPr/>
        </p:nvSpPr>
        <p:spPr bwMode="auto">
          <a:xfrm>
            <a:off x="8472534" y="4467831"/>
            <a:ext cx="346640" cy="804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DBE7998-F7D5-26B2-5B00-02597F914CB3}"/>
              </a:ext>
            </a:extLst>
          </p:cNvPr>
          <p:cNvSpPr/>
          <p:nvPr/>
        </p:nvSpPr>
        <p:spPr bwMode="auto">
          <a:xfrm>
            <a:off x="3841981" y="1168070"/>
            <a:ext cx="436429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Conciseness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FBDB1C-8728-1F34-763A-C02C4716F4C9}"/>
              </a:ext>
            </a:extLst>
          </p:cNvPr>
          <p:cNvSpPr/>
          <p:nvPr/>
        </p:nvSpPr>
        <p:spPr bwMode="auto">
          <a:xfrm>
            <a:off x="3841981" y="2248190"/>
            <a:ext cx="436429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Are there too many dimensions or characteristics to handle the taxonomy comfortably?</a:t>
            </a:r>
          </a:p>
        </p:txBody>
      </p:sp>
      <p:pic>
        <p:nvPicPr>
          <p:cNvPr id="49" name="Graphic 48" descr="Maze with solid fill">
            <a:extLst>
              <a:ext uri="{FF2B5EF4-FFF2-40B4-BE49-F238E27FC236}">
                <a16:creationId xmlns:a16="http://schemas.microsoft.com/office/drawing/2014/main" id="{285AA4E4-4388-4EDD-C0CC-17868E7B841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53608" y="1286557"/>
            <a:ext cx="761751" cy="76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5541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71385-3ED6-53A1-BBC1-7FF7E7383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55599CB-4FB0-DD46-0C06-BBAE3A7C668C}"/>
              </a:ext>
            </a:extLst>
          </p:cNvPr>
          <p:cNvSpPr/>
          <p:nvPr/>
        </p:nvSpPr>
        <p:spPr bwMode="auto">
          <a:xfrm>
            <a:off x="8416785" y="4816929"/>
            <a:ext cx="3367848" cy="1636407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55E3AB-0C7A-4F7A-3CB1-3DD7D1DD93DB}"/>
              </a:ext>
            </a:extLst>
          </p:cNvPr>
          <p:cNvSpPr/>
          <p:nvPr/>
        </p:nvSpPr>
        <p:spPr bwMode="auto">
          <a:xfrm>
            <a:off x="334437" y="1122998"/>
            <a:ext cx="3290122" cy="3578843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0F08A6-0CB1-4404-D907-AD9D7F16B02D}"/>
              </a:ext>
            </a:extLst>
          </p:cNvPr>
          <p:cNvSpPr/>
          <p:nvPr/>
        </p:nvSpPr>
        <p:spPr bwMode="auto">
          <a:xfrm>
            <a:off x="334437" y="4797152"/>
            <a:ext cx="3290122" cy="1656184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E553C6-79E4-5E6D-57DA-6EF1EB714A17}"/>
              </a:ext>
            </a:extLst>
          </p:cNvPr>
          <p:cNvSpPr/>
          <p:nvPr/>
        </p:nvSpPr>
        <p:spPr bwMode="auto">
          <a:xfrm>
            <a:off x="3785104" y="1109678"/>
            <a:ext cx="4471135" cy="3592163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C76326-E07C-92A6-A778-A93753528862}"/>
              </a:ext>
            </a:extLst>
          </p:cNvPr>
          <p:cNvSpPr/>
          <p:nvPr/>
        </p:nvSpPr>
        <p:spPr bwMode="auto">
          <a:xfrm>
            <a:off x="3794333" y="4816929"/>
            <a:ext cx="4471135" cy="1636407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290BDC6-8707-A70A-CD1C-09E5C2024790}"/>
              </a:ext>
            </a:extLst>
          </p:cNvPr>
          <p:cNvSpPr/>
          <p:nvPr/>
        </p:nvSpPr>
        <p:spPr bwMode="auto">
          <a:xfrm>
            <a:off x="8416785" y="1101981"/>
            <a:ext cx="3367848" cy="3623163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112C68-30D0-60C7-CB2A-E4293F792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Expert Interviews –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92C7B-16FD-D2DC-2D19-362CA7AA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23CED-61C5-5B46-96F9-22D393E50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AC1102E-0901-4547-DB7C-34EF3262C085}"/>
              </a:ext>
            </a:extLst>
          </p:cNvPr>
          <p:cNvSpPr/>
          <p:nvPr/>
        </p:nvSpPr>
        <p:spPr bwMode="auto">
          <a:xfrm>
            <a:off x="407368" y="1168070"/>
            <a:ext cx="316835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Completeness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EC08E5-75DC-6C6C-8E68-9020962F20F6}"/>
              </a:ext>
            </a:extLst>
          </p:cNvPr>
          <p:cNvSpPr/>
          <p:nvPr/>
        </p:nvSpPr>
        <p:spPr bwMode="auto">
          <a:xfrm>
            <a:off x="407368" y="2248189"/>
            <a:ext cx="316835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Classification of all CoPs in LSAD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9E0C822-E158-777C-7879-885F81C2F371}"/>
              </a:ext>
            </a:extLst>
          </p:cNvPr>
          <p:cNvSpPr/>
          <p:nvPr/>
        </p:nvSpPr>
        <p:spPr bwMode="auto">
          <a:xfrm>
            <a:off x="407368" y="4849971"/>
            <a:ext cx="316835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Expandability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A9D662-B4A2-110D-A1D3-BEA220E194D7}"/>
              </a:ext>
            </a:extLst>
          </p:cNvPr>
          <p:cNvSpPr/>
          <p:nvPr/>
        </p:nvSpPr>
        <p:spPr bwMode="auto">
          <a:xfrm>
            <a:off x="407368" y="5920598"/>
            <a:ext cx="3168352" cy="4797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Expandability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0AC051B-9885-8CBE-3E6A-205283131AB4}"/>
              </a:ext>
            </a:extLst>
          </p:cNvPr>
          <p:cNvSpPr/>
          <p:nvPr/>
        </p:nvSpPr>
        <p:spPr bwMode="auto">
          <a:xfrm>
            <a:off x="407368" y="2878567"/>
            <a:ext cx="316835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Completeness of Dimensions and Dimensions</a:t>
            </a:r>
          </a:p>
        </p:txBody>
      </p:sp>
      <p:pic>
        <p:nvPicPr>
          <p:cNvPr id="46" name="Graphic 45" descr="Clipboard Badge with solid fill">
            <a:extLst>
              <a:ext uri="{FF2B5EF4-FFF2-40B4-BE49-F238E27FC236}">
                <a16:creationId xmlns:a16="http://schemas.microsoft.com/office/drawing/2014/main" id="{DACD8A07-3F95-B052-3B12-888AC6CEF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514" y="1292361"/>
            <a:ext cx="761751" cy="761751"/>
          </a:xfrm>
          <a:prstGeom prst="rect">
            <a:avLst/>
          </a:prstGeom>
        </p:spPr>
      </p:pic>
      <p:pic>
        <p:nvPicPr>
          <p:cNvPr id="48" name="Graphic 47" descr="Blueprint with solid fill">
            <a:extLst>
              <a:ext uri="{FF2B5EF4-FFF2-40B4-BE49-F238E27FC236}">
                <a16:creationId xmlns:a16="http://schemas.microsoft.com/office/drawing/2014/main" id="{E5799159-950C-041E-83D4-D273059B60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9829" y="4938817"/>
            <a:ext cx="761751" cy="76175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13CA141-A3D2-B4EE-6535-0B3D014FF9CF}"/>
              </a:ext>
            </a:extLst>
          </p:cNvPr>
          <p:cNvSpPr/>
          <p:nvPr/>
        </p:nvSpPr>
        <p:spPr bwMode="auto">
          <a:xfrm>
            <a:off x="6081214" y="4850068"/>
            <a:ext cx="2110003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C5F9F5-8C35-5B4F-4C3D-1BF99B325E6E}"/>
              </a:ext>
            </a:extLst>
          </p:cNvPr>
          <p:cNvSpPr/>
          <p:nvPr/>
        </p:nvSpPr>
        <p:spPr bwMode="auto">
          <a:xfrm>
            <a:off x="6081213" y="5920598"/>
            <a:ext cx="2110003" cy="4797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Understandability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9ED8B99-5B71-294C-FE13-7E8EB4455F1C}"/>
              </a:ext>
            </a:extLst>
          </p:cNvPr>
          <p:cNvSpPr/>
          <p:nvPr/>
        </p:nvSpPr>
        <p:spPr bwMode="auto">
          <a:xfrm>
            <a:off x="3841981" y="4849864"/>
            <a:ext cx="2110003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9429C3-D36B-B217-633F-E1DC2E4D0E7C}"/>
              </a:ext>
            </a:extLst>
          </p:cNvPr>
          <p:cNvSpPr/>
          <p:nvPr/>
        </p:nvSpPr>
        <p:spPr bwMode="auto">
          <a:xfrm>
            <a:off x="3841981" y="5920598"/>
            <a:ext cx="2110003" cy="4797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Applicability</a:t>
            </a:r>
          </a:p>
        </p:txBody>
      </p:sp>
      <p:pic>
        <p:nvPicPr>
          <p:cNvPr id="45" name="Graphic 44" descr="Open book with solid fill">
            <a:extLst>
              <a:ext uri="{FF2B5EF4-FFF2-40B4-BE49-F238E27FC236}">
                <a16:creationId xmlns:a16="http://schemas.microsoft.com/office/drawing/2014/main" id="{11DDC2E8-3954-A01A-6586-AABA956DB9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3299" y="4797152"/>
            <a:ext cx="479797" cy="479797"/>
          </a:xfrm>
          <a:prstGeom prst="rect">
            <a:avLst/>
          </a:prstGeom>
        </p:spPr>
      </p:pic>
      <p:pic>
        <p:nvPicPr>
          <p:cNvPr id="50" name="Graphic 49" descr="Gears with solid fill">
            <a:extLst>
              <a:ext uri="{FF2B5EF4-FFF2-40B4-BE49-F238E27FC236}">
                <a16:creationId xmlns:a16="http://schemas.microsoft.com/office/drawing/2014/main" id="{4BC4488D-BC83-A080-EE7C-75EADFE2E8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22081" y="4869160"/>
            <a:ext cx="479797" cy="47979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95BFB09-5BB6-2E3D-B2D1-2BCFF357E5FE}"/>
              </a:ext>
            </a:extLst>
          </p:cNvPr>
          <p:cNvSpPr/>
          <p:nvPr/>
        </p:nvSpPr>
        <p:spPr bwMode="auto">
          <a:xfrm>
            <a:off x="8472534" y="1168070"/>
            <a:ext cx="329012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Usefulness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88B813-1DF6-EF9F-1FB5-3DED0C7CAFD6}"/>
              </a:ext>
            </a:extLst>
          </p:cNvPr>
          <p:cNvSpPr/>
          <p:nvPr/>
        </p:nvSpPr>
        <p:spPr bwMode="auto">
          <a:xfrm>
            <a:off x="8472534" y="4120398"/>
            <a:ext cx="3290122" cy="5327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Best Practices for CoPs in LSAD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3DDAC2D-2AD4-EE72-3534-0F267F592EF4}"/>
              </a:ext>
            </a:extLst>
          </p:cNvPr>
          <p:cNvSpPr/>
          <p:nvPr/>
        </p:nvSpPr>
        <p:spPr bwMode="auto">
          <a:xfrm>
            <a:off x="8472534" y="2248189"/>
            <a:ext cx="329012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Inspiration for CoPs in LSAD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E7916DC-9CCA-ED84-4C1E-C48CC3039FC0}"/>
              </a:ext>
            </a:extLst>
          </p:cNvPr>
          <p:cNvSpPr/>
          <p:nvPr/>
        </p:nvSpPr>
        <p:spPr bwMode="auto">
          <a:xfrm>
            <a:off x="8472534" y="2878567"/>
            <a:ext cx="3290122" cy="5327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Establishment of CoPs in LSAD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38243D2-9399-9110-7481-56750885F233}"/>
              </a:ext>
            </a:extLst>
          </p:cNvPr>
          <p:cNvSpPr/>
          <p:nvPr/>
        </p:nvSpPr>
        <p:spPr bwMode="auto">
          <a:xfrm>
            <a:off x="8472534" y="3490021"/>
            <a:ext cx="329012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Evaluation of CoPs in LSAD</a:t>
            </a:r>
          </a:p>
        </p:txBody>
      </p:sp>
      <p:pic>
        <p:nvPicPr>
          <p:cNvPr id="47" name="Graphic 46" descr="Diamond with solid fill">
            <a:extLst>
              <a:ext uri="{FF2B5EF4-FFF2-40B4-BE49-F238E27FC236}">
                <a16:creationId xmlns:a16="http://schemas.microsoft.com/office/drawing/2014/main" id="{FD823FB8-4E02-7CC5-25B3-DC4255D09D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25521" y="1300501"/>
            <a:ext cx="761751" cy="76175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120C122-BBF1-BF89-EDF1-0BF21AA1701F}"/>
              </a:ext>
            </a:extLst>
          </p:cNvPr>
          <p:cNvSpPr/>
          <p:nvPr/>
        </p:nvSpPr>
        <p:spPr bwMode="auto">
          <a:xfrm>
            <a:off x="3841981" y="1168070"/>
            <a:ext cx="436429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Conciseness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6C4A1C-BF23-21E1-E8F2-A609CA6B0267}"/>
              </a:ext>
            </a:extLst>
          </p:cNvPr>
          <p:cNvSpPr/>
          <p:nvPr/>
        </p:nvSpPr>
        <p:spPr bwMode="auto">
          <a:xfrm>
            <a:off x="3841981" y="2248189"/>
            <a:ext cx="436429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Conciseness of the Taxonomy</a:t>
            </a:r>
          </a:p>
        </p:txBody>
      </p:sp>
      <p:pic>
        <p:nvPicPr>
          <p:cNvPr id="49" name="Graphic 48" descr="Maze with solid fill">
            <a:extLst>
              <a:ext uri="{FF2B5EF4-FFF2-40B4-BE49-F238E27FC236}">
                <a16:creationId xmlns:a16="http://schemas.microsoft.com/office/drawing/2014/main" id="{42106EB7-1C9A-8541-40AE-E67DDDF5F2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53608" y="1286557"/>
            <a:ext cx="761751" cy="761751"/>
          </a:xfrm>
          <a:prstGeom prst="rect">
            <a:avLst/>
          </a:prstGeom>
        </p:spPr>
      </p:pic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2CF8B233-6B08-9F8D-1162-78884FA7A2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79583"/>
            <a:ext cx="10586102" cy="395287"/>
          </a:xfrm>
        </p:spPr>
        <p:txBody>
          <a:bodyPr/>
          <a:lstStyle/>
          <a:p>
            <a:r>
              <a:rPr lang="en-US" dirty="0"/>
              <a:t>Interview Coding Categories and Subcategories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C978AED-4609-99B2-CBD2-492AACAD067C}"/>
              </a:ext>
            </a:extLst>
          </p:cNvPr>
          <p:cNvSpPr/>
          <p:nvPr/>
        </p:nvSpPr>
        <p:spPr bwMode="auto">
          <a:xfrm>
            <a:off x="407368" y="3490021"/>
            <a:ext cx="316835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Missing Dimensions or Aspects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05E6E3-0B1F-C6C9-4B2F-DA8CC7A448AF}"/>
              </a:ext>
            </a:extLst>
          </p:cNvPr>
          <p:cNvSpPr/>
          <p:nvPr/>
        </p:nvSpPr>
        <p:spPr bwMode="auto">
          <a:xfrm>
            <a:off x="3847754" y="2878567"/>
            <a:ext cx="436429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Adjustments of the Dimensions </a:t>
            </a:r>
            <a:r>
              <a:rPr lang="en-US" sz="1400" i="1" dirty="0">
                <a:solidFill>
                  <a:schemeClr val="tx1"/>
                </a:solidFill>
                <a:cs typeface="Arial" pitchFamily="34" charset="0"/>
              </a:rPr>
              <a:t>Size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30FFE5-F2C8-B2A0-E673-B35828F8FD4C}"/>
              </a:ext>
            </a:extLst>
          </p:cNvPr>
          <p:cNvSpPr/>
          <p:nvPr/>
        </p:nvSpPr>
        <p:spPr bwMode="auto">
          <a:xfrm>
            <a:off x="3857111" y="3490021"/>
            <a:ext cx="436429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Adjustments of the Dimensions </a:t>
            </a:r>
            <a:r>
              <a:rPr lang="en-US" sz="1400" i="1" dirty="0">
                <a:solidFill>
                  <a:schemeClr val="tx1"/>
                </a:solidFill>
                <a:cs typeface="Arial" pitchFamily="34" charset="0"/>
              </a:rPr>
              <a:t>Purpose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D7A933-3525-E143-F850-50FB00993FA0}"/>
              </a:ext>
            </a:extLst>
          </p:cNvPr>
          <p:cNvSpPr/>
          <p:nvPr/>
        </p:nvSpPr>
        <p:spPr bwMode="auto">
          <a:xfrm>
            <a:off x="8472534" y="5920598"/>
            <a:ext cx="3290122" cy="4797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Definition of CoPs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6A55BA-FE6E-2B73-80B9-C540C3FC7B14}"/>
              </a:ext>
            </a:extLst>
          </p:cNvPr>
          <p:cNvSpPr/>
          <p:nvPr/>
        </p:nvSpPr>
        <p:spPr bwMode="auto">
          <a:xfrm>
            <a:off x="8472534" y="4849864"/>
            <a:ext cx="329012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197800345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3F4BE-BAB8-3199-32B2-29DA65625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453F88-F53A-088F-FCE3-31861584BCE6}"/>
              </a:ext>
            </a:extLst>
          </p:cNvPr>
          <p:cNvSpPr/>
          <p:nvPr/>
        </p:nvSpPr>
        <p:spPr bwMode="auto">
          <a:xfrm>
            <a:off x="334437" y="1122998"/>
            <a:ext cx="3290122" cy="5155419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1D7240-F4A1-DC05-E84C-DDEFD9C8AD7A}"/>
              </a:ext>
            </a:extLst>
          </p:cNvPr>
          <p:cNvSpPr/>
          <p:nvPr/>
        </p:nvSpPr>
        <p:spPr bwMode="auto">
          <a:xfrm>
            <a:off x="3863752" y="1132981"/>
            <a:ext cx="4044108" cy="5145436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8B0B21-E0C9-15AA-F55D-226D5F68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Expert Interviews – Results I/II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2A87E-9A82-20F9-369A-54AE631A5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</a:t>
            </a:r>
            <a:r>
              <a:rPr lang="de-DE" dirty="0" err="1"/>
              <a:t>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AF8A1-ACF2-02F8-A0A1-2F56C2C0D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222F2A1-F1E6-990F-B236-5FC4D4EF6E71}"/>
              </a:ext>
            </a:extLst>
          </p:cNvPr>
          <p:cNvSpPr/>
          <p:nvPr/>
        </p:nvSpPr>
        <p:spPr bwMode="auto">
          <a:xfrm>
            <a:off x="407368" y="1168070"/>
            <a:ext cx="316835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Completeness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D7E54F-7406-98D6-BCF2-7F1DCE210D82}"/>
              </a:ext>
            </a:extLst>
          </p:cNvPr>
          <p:cNvSpPr/>
          <p:nvPr/>
        </p:nvSpPr>
        <p:spPr bwMode="auto">
          <a:xfrm>
            <a:off x="407368" y="2589306"/>
            <a:ext cx="3168352" cy="551662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Classification of all CoPs in LSAD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6F99CA6-AD72-BFD2-7636-D316B2AC91DD}"/>
              </a:ext>
            </a:extLst>
          </p:cNvPr>
          <p:cNvSpPr/>
          <p:nvPr/>
        </p:nvSpPr>
        <p:spPr bwMode="auto">
          <a:xfrm>
            <a:off x="407368" y="3212976"/>
            <a:ext cx="3168352" cy="551662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Completeness of Dimensions and Dimensions</a:t>
            </a:r>
          </a:p>
        </p:txBody>
      </p:sp>
      <p:pic>
        <p:nvPicPr>
          <p:cNvPr id="46" name="Graphic 45" descr="Clipboard Badge with solid fill">
            <a:extLst>
              <a:ext uri="{FF2B5EF4-FFF2-40B4-BE49-F238E27FC236}">
                <a16:creationId xmlns:a16="http://schemas.microsoft.com/office/drawing/2014/main" id="{DB3AB98A-4D7E-5F36-B4E5-85AA14BE1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514" y="1292361"/>
            <a:ext cx="761751" cy="76175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37FDAF8-C5F6-FFC6-0E2B-F0B3D4894DDA}"/>
              </a:ext>
            </a:extLst>
          </p:cNvPr>
          <p:cNvSpPr/>
          <p:nvPr/>
        </p:nvSpPr>
        <p:spPr bwMode="auto">
          <a:xfrm>
            <a:off x="3924637" y="1191373"/>
            <a:ext cx="389443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Conciseness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54BC01-1D77-4F7D-FA82-6136D8A8FF2F}"/>
              </a:ext>
            </a:extLst>
          </p:cNvPr>
          <p:cNvSpPr/>
          <p:nvPr/>
        </p:nvSpPr>
        <p:spPr bwMode="auto">
          <a:xfrm>
            <a:off x="3924637" y="2589306"/>
            <a:ext cx="3894432" cy="551662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Conciseness of the Taxonomy</a:t>
            </a:r>
          </a:p>
        </p:txBody>
      </p:sp>
      <p:pic>
        <p:nvPicPr>
          <p:cNvPr id="49" name="Graphic 48" descr="Maze with solid fill">
            <a:extLst>
              <a:ext uri="{FF2B5EF4-FFF2-40B4-BE49-F238E27FC236}">
                <a16:creationId xmlns:a16="http://schemas.microsoft.com/office/drawing/2014/main" id="{EE7488BE-C71B-A7F8-007D-008BEDCCBD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1908" y="1309860"/>
            <a:ext cx="761751" cy="761751"/>
          </a:xfrm>
          <a:prstGeom prst="rect">
            <a:avLst/>
          </a:prstGeom>
        </p:spPr>
      </p:pic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E07969BE-88D3-176D-3CB0-5F1036432C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79583"/>
            <a:ext cx="10586102" cy="395287"/>
          </a:xfrm>
        </p:spPr>
        <p:txBody>
          <a:bodyPr/>
          <a:lstStyle/>
          <a:p>
            <a:r>
              <a:rPr lang="en-US" dirty="0"/>
              <a:t>Interview Coding Categories and Subcategories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D4C5E3-F491-1CA0-9235-7737A6814C20}"/>
              </a:ext>
            </a:extLst>
          </p:cNvPr>
          <p:cNvSpPr/>
          <p:nvPr/>
        </p:nvSpPr>
        <p:spPr bwMode="auto">
          <a:xfrm>
            <a:off x="407368" y="4245490"/>
            <a:ext cx="316835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Missing Dimensions or Aspects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E34A255-1C82-DE02-CC73-81733B5E4857}"/>
              </a:ext>
            </a:extLst>
          </p:cNvPr>
          <p:cNvSpPr/>
          <p:nvPr/>
        </p:nvSpPr>
        <p:spPr bwMode="auto">
          <a:xfrm>
            <a:off x="3924637" y="4101474"/>
            <a:ext cx="389443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Adjustments of the Dimensions </a:t>
            </a:r>
            <a:r>
              <a:rPr lang="en-US" sz="1400" i="1" dirty="0">
                <a:solidFill>
                  <a:schemeClr val="tx1"/>
                </a:solidFill>
                <a:cs typeface="Arial" pitchFamily="34" charset="0"/>
              </a:rPr>
              <a:t>Size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ACF8D2-C9BF-553E-B48D-CFEF3B279254}"/>
              </a:ext>
            </a:extLst>
          </p:cNvPr>
          <p:cNvSpPr/>
          <p:nvPr/>
        </p:nvSpPr>
        <p:spPr bwMode="auto">
          <a:xfrm>
            <a:off x="3924637" y="5229200"/>
            <a:ext cx="3894432" cy="55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Adjustments of the Dimensions </a:t>
            </a:r>
            <a:r>
              <a:rPr lang="en-US" sz="1400" i="1" dirty="0">
                <a:solidFill>
                  <a:schemeClr val="tx1"/>
                </a:solidFill>
                <a:cs typeface="Arial" pitchFamily="34" charset="0"/>
              </a:rPr>
              <a:t>Purpose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420CF8-79C5-DB3A-3D24-C1F91A97DD34}"/>
              </a:ext>
            </a:extLst>
          </p:cNvPr>
          <p:cNvSpPr txBox="1"/>
          <p:nvPr/>
        </p:nvSpPr>
        <p:spPr>
          <a:xfrm>
            <a:off x="407368" y="2271492"/>
            <a:ext cx="316835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6AD45"/>
                </a:solidFill>
                <a:latin typeface="Arial" pitchFamily="34" charset="0"/>
              </a:rPr>
              <a:t>Strong Agreement: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2BE58F-CC1C-16DD-143F-C9B06AE4DA72}"/>
              </a:ext>
            </a:extLst>
          </p:cNvPr>
          <p:cNvSpPr txBox="1"/>
          <p:nvPr/>
        </p:nvSpPr>
        <p:spPr>
          <a:xfrm>
            <a:off x="407368" y="3948014"/>
            <a:ext cx="316835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69B"/>
                </a:solidFill>
                <a:latin typeface="Arial" pitchFamily="34" charset="0"/>
              </a:rPr>
              <a:t>Feedback to discuss: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30945C-723E-A253-2F56-DABFEBE2943F}"/>
              </a:ext>
            </a:extLst>
          </p:cNvPr>
          <p:cNvSpPr txBox="1"/>
          <p:nvPr/>
        </p:nvSpPr>
        <p:spPr>
          <a:xfrm>
            <a:off x="424192" y="4833942"/>
            <a:ext cx="3168352" cy="12464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1 of 3 experts mentioned a missing dimension “Content”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1 of 3 experts mentioned the missing cultural aspects included in the dimension </a:t>
            </a:r>
            <a:r>
              <a:rPr lang="en-US" sz="1400" i="1" dirty="0">
                <a:solidFill>
                  <a:schemeClr val="tx1"/>
                </a:solidFill>
                <a:latin typeface="Arial" pitchFamily="34" charset="0"/>
              </a:rPr>
              <a:t>Location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537E23A-3707-7A1B-4668-97B73003835E}"/>
              </a:ext>
            </a:extLst>
          </p:cNvPr>
          <p:cNvSpPr txBox="1"/>
          <p:nvPr/>
        </p:nvSpPr>
        <p:spPr>
          <a:xfrm>
            <a:off x="3913373" y="2274924"/>
            <a:ext cx="389443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6AD45"/>
                </a:solidFill>
                <a:latin typeface="Arial" pitchFamily="34" charset="0"/>
              </a:rPr>
              <a:t>Agreement: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77C6B8-755B-13F2-855B-3D058BB4CCEB}"/>
              </a:ext>
            </a:extLst>
          </p:cNvPr>
          <p:cNvSpPr txBox="1"/>
          <p:nvPr/>
        </p:nvSpPr>
        <p:spPr>
          <a:xfrm>
            <a:off x="3913373" y="3775442"/>
            <a:ext cx="316835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69B"/>
                </a:solidFill>
                <a:latin typeface="Arial" pitchFamily="34" charset="0"/>
              </a:rPr>
              <a:t>Feedback to discuss: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7A71B66-A753-F458-4C7C-3563303094C9}"/>
              </a:ext>
            </a:extLst>
          </p:cNvPr>
          <p:cNvSpPr txBox="1"/>
          <p:nvPr/>
        </p:nvSpPr>
        <p:spPr>
          <a:xfrm>
            <a:off x="3924637" y="4653136"/>
            <a:ext cx="3894432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1 of 3 experts recommends reducing the dimension from 5 to 3 characteristics</a:t>
            </a:r>
            <a:endParaRPr lang="en-US" sz="1400" i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BF10444-462D-1F4B-EA88-4FFD415FAB53}"/>
              </a:ext>
            </a:extLst>
          </p:cNvPr>
          <p:cNvSpPr txBox="1"/>
          <p:nvPr/>
        </p:nvSpPr>
        <p:spPr>
          <a:xfrm>
            <a:off x="3949448" y="3140968"/>
            <a:ext cx="3894432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2 of 3 experts think taxonomy is overwhelming at first</a:t>
            </a:r>
            <a:r>
              <a:rPr lang="en-US" sz="1400" i="1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but makes sense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3C1E90-476F-9CB7-0259-A28D96E8CF56}"/>
              </a:ext>
            </a:extLst>
          </p:cNvPr>
          <p:cNvSpPr txBox="1"/>
          <p:nvPr/>
        </p:nvSpPr>
        <p:spPr>
          <a:xfrm>
            <a:off x="3924637" y="5773452"/>
            <a:ext cx="3894432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2 of 3 experts thought about combining characteristics but finally rejected this idea</a:t>
            </a:r>
            <a:endParaRPr lang="en-US" sz="1400" i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CA83A6E-1C0D-EAC4-BF32-83BC8963940E}"/>
              </a:ext>
            </a:extLst>
          </p:cNvPr>
          <p:cNvSpPr/>
          <p:nvPr/>
        </p:nvSpPr>
        <p:spPr bwMode="auto">
          <a:xfrm>
            <a:off x="8055131" y="1101981"/>
            <a:ext cx="3729502" cy="5145436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1E069F-7F46-0A97-E15C-42D4ACC91A68}"/>
              </a:ext>
            </a:extLst>
          </p:cNvPr>
          <p:cNvSpPr/>
          <p:nvPr/>
        </p:nvSpPr>
        <p:spPr bwMode="auto">
          <a:xfrm>
            <a:off x="8119227" y="1168070"/>
            <a:ext cx="3643429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Usefulness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4677B24-8521-8157-99D8-AF069DBBCCB8}"/>
              </a:ext>
            </a:extLst>
          </p:cNvPr>
          <p:cNvSpPr/>
          <p:nvPr/>
        </p:nvSpPr>
        <p:spPr bwMode="auto">
          <a:xfrm>
            <a:off x="8119227" y="5344534"/>
            <a:ext cx="3643429" cy="532738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Best Practices for CoPs in LSAD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E09B89F-7301-7B93-63D6-D732E0839073}"/>
              </a:ext>
            </a:extLst>
          </p:cNvPr>
          <p:cNvSpPr/>
          <p:nvPr/>
        </p:nvSpPr>
        <p:spPr bwMode="auto">
          <a:xfrm>
            <a:off x="8119227" y="2589306"/>
            <a:ext cx="3643429" cy="551662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Inspiration for CoPs in LSAD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03C5816-38B9-769E-B154-F42156530490}"/>
              </a:ext>
            </a:extLst>
          </p:cNvPr>
          <p:cNvSpPr/>
          <p:nvPr/>
        </p:nvSpPr>
        <p:spPr bwMode="auto">
          <a:xfrm>
            <a:off x="8119227" y="3670655"/>
            <a:ext cx="3643429" cy="532738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Establishment of CoPs in LSAD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C32B412-588E-881B-81C9-06F9AA9F65AB}"/>
              </a:ext>
            </a:extLst>
          </p:cNvPr>
          <p:cNvSpPr/>
          <p:nvPr/>
        </p:nvSpPr>
        <p:spPr bwMode="auto">
          <a:xfrm>
            <a:off x="8119227" y="4725144"/>
            <a:ext cx="3643429" cy="551662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Evaluation of CoPs in LSAD</a:t>
            </a:r>
          </a:p>
        </p:txBody>
      </p:sp>
      <p:pic>
        <p:nvPicPr>
          <p:cNvPr id="55" name="Graphic 54" descr="Diamond with solid fill">
            <a:extLst>
              <a:ext uri="{FF2B5EF4-FFF2-40B4-BE49-F238E27FC236}">
                <a16:creationId xmlns:a16="http://schemas.microsoft.com/office/drawing/2014/main" id="{A5AF7A4B-ECD9-F4F0-27ED-82BF597BBF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43721" y="1300501"/>
            <a:ext cx="843551" cy="761751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F0B78483-F75E-8557-6AA4-48988C31ED77}"/>
              </a:ext>
            </a:extLst>
          </p:cNvPr>
          <p:cNvSpPr txBox="1"/>
          <p:nvPr/>
        </p:nvSpPr>
        <p:spPr>
          <a:xfrm>
            <a:off x="8119227" y="2274924"/>
            <a:ext cx="3643429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6AD45"/>
                </a:solidFill>
                <a:latin typeface="Arial" pitchFamily="34" charset="0"/>
              </a:rPr>
              <a:t>Agreement: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A47737B-3C0C-4952-9FE2-AFF7642A9188}"/>
              </a:ext>
            </a:extLst>
          </p:cNvPr>
          <p:cNvSpPr txBox="1"/>
          <p:nvPr/>
        </p:nvSpPr>
        <p:spPr>
          <a:xfrm>
            <a:off x="8124931" y="3140968"/>
            <a:ext cx="3637725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1x Strong agreement, 1x agreement,  1x neutral - disagreement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6DC2A5A-C663-5B2B-4642-775E2CD8576C}"/>
              </a:ext>
            </a:extLst>
          </p:cNvPr>
          <p:cNvSpPr txBox="1"/>
          <p:nvPr/>
        </p:nvSpPr>
        <p:spPr>
          <a:xfrm>
            <a:off x="8126858" y="4201924"/>
            <a:ext cx="3637725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Strong agreement, but ask for key metrics by 1 participants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A5D8D9-715A-C910-A2C4-7DA8E84831A4}"/>
              </a:ext>
            </a:extLst>
          </p:cNvPr>
          <p:cNvSpPr txBox="1"/>
          <p:nvPr/>
        </p:nvSpPr>
        <p:spPr>
          <a:xfrm>
            <a:off x="8142778" y="5929535"/>
            <a:ext cx="363772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Difficulties understanding the use case</a:t>
            </a:r>
          </a:p>
        </p:txBody>
      </p:sp>
    </p:spTree>
    <p:extLst>
      <p:ext uri="{BB962C8B-B14F-4D97-AF65-F5344CB8AC3E}">
        <p14:creationId xmlns:p14="http://schemas.microsoft.com/office/powerpoint/2010/main" val="4104884042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84B0F-F90E-E760-C2A5-2C9A2AD13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FC5546D-72F5-E5E5-A2E1-7C548E7BEE33}"/>
              </a:ext>
            </a:extLst>
          </p:cNvPr>
          <p:cNvSpPr/>
          <p:nvPr/>
        </p:nvSpPr>
        <p:spPr bwMode="auto">
          <a:xfrm>
            <a:off x="3766054" y="1230126"/>
            <a:ext cx="4346170" cy="3318427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ED3641-997C-54C9-FF04-BAA328795308}"/>
              </a:ext>
            </a:extLst>
          </p:cNvPr>
          <p:cNvSpPr/>
          <p:nvPr/>
        </p:nvSpPr>
        <p:spPr bwMode="auto">
          <a:xfrm>
            <a:off x="3766053" y="4654469"/>
            <a:ext cx="4346169" cy="1746023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B4449-1921-9E3B-B138-B31520E77E62}"/>
              </a:ext>
            </a:extLst>
          </p:cNvPr>
          <p:cNvSpPr/>
          <p:nvPr/>
        </p:nvSpPr>
        <p:spPr bwMode="auto">
          <a:xfrm>
            <a:off x="334434" y="1239714"/>
            <a:ext cx="3290122" cy="2510979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64B4B8-619D-D289-98D3-86E4C90F3F6F}"/>
              </a:ext>
            </a:extLst>
          </p:cNvPr>
          <p:cNvSpPr/>
          <p:nvPr/>
        </p:nvSpPr>
        <p:spPr bwMode="auto">
          <a:xfrm>
            <a:off x="334435" y="3870349"/>
            <a:ext cx="3290122" cy="2510979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3F3DD4-28B5-B5C7-BE8A-589268E39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Expert Interviews – Results II/II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B2739-C5FF-63D7-E788-CD9214D0E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CDCC1-6622-7BC4-B0C5-29CA521B4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39</a:t>
            </a:fld>
            <a:endParaRPr lang="de-DE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E2FB19-28F3-E78C-C76A-C3F1280448C7}"/>
              </a:ext>
            </a:extLst>
          </p:cNvPr>
          <p:cNvSpPr/>
          <p:nvPr/>
        </p:nvSpPr>
        <p:spPr bwMode="auto">
          <a:xfrm>
            <a:off x="407365" y="1292534"/>
            <a:ext cx="316835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Expandability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CF2A9B-210E-4410-026C-80768AD2335A}"/>
              </a:ext>
            </a:extLst>
          </p:cNvPr>
          <p:cNvSpPr/>
          <p:nvPr/>
        </p:nvSpPr>
        <p:spPr bwMode="auto">
          <a:xfrm>
            <a:off x="407365" y="2877195"/>
            <a:ext cx="3168352" cy="479797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Expandability</a:t>
            </a:r>
          </a:p>
        </p:txBody>
      </p:sp>
      <p:pic>
        <p:nvPicPr>
          <p:cNvPr id="48" name="Graphic 47" descr="Blueprint with solid fill">
            <a:extLst>
              <a:ext uri="{FF2B5EF4-FFF2-40B4-BE49-F238E27FC236}">
                <a16:creationId xmlns:a16="http://schemas.microsoft.com/office/drawing/2014/main" id="{A04DF29C-264E-D87B-3CE4-60A9E9451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826" y="1381380"/>
            <a:ext cx="761751" cy="76175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8AAA552-254E-9F2E-7B09-AD11E7CC54F4}"/>
              </a:ext>
            </a:extLst>
          </p:cNvPr>
          <p:cNvSpPr/>
          <p:nvPr/>
        </p:nvSpPr>
        <p:spPr bwMode="auto">
          <a:xfrm>
            <a:off x="407365" y="4005064"/>
            <a:ext cx="316835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41076E-EB39-4121-8337-E1E7BC2AC730}"/>
              </a:ext>
            </a:extLst>
          </p:cNvPr>
          <p:cNvSpPr/>
          <p:nvPr/>
        </p:nvSpPr>
        <p:spPr bwMode="auto">
          <a:xfrm>
            <a:off x="407365" y="5589240"/>
            <a:ext cx="3168352" cy="479797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Applicability</a:t>
            </a:r>
          </a:p>
        </p:txBody>
      </p:sp>
      <p:pic>
        <p:nvPicPr>
          <p:cNvPr id="50" name="Graphic 49" descr="Gears with solid fill">
            <a:extLst>
              <a:ext uri="{FF2B5EF4-FFF2-40B4-BE49-F238E27FC236}">
                <a16:creationId xmlns:a16="http://schemas.microsoft.com/office/drawing/2014/main" id="{B8BAF3F4-4B48-9419-CB9A-331559B5B1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9825" y="4110132"/>
            <a:ext cx="761751" cy="761751"/>
          </a:xfrm>
          <a:prstGeom prst="rect">
            <a:avLst/>
          </a:prstGeom>
        </p:spPr>
      </p:pic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E4C4593B-0F68-8B4A-A8E1-497F4E852A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79583"/>
            <a:ext cx="10586102" cy="395287"/>
          </a:xfrm>
        </p:spPr>
        <p:txBody>
          <a:bodyPr/>
          <a:lstStyle/>
          <a:p>
            <a:r>
              <a:rPr lang="en-US" dirty="0"/>
              <a:t>Interview Coding Categories and Subcategories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FFAEE27-BD8B-4D9F-7757-5568ABA1C7A8}"/>
              </a:ext>
            </a:extLst>
          </p:cNvPr>
          <p:cNvSpPr/>
          <p:nvPr/>
        </p:nvSpPr>
        <p:spPr bwMode="auto">
          <a:xfrm>
            <a:off x="3821802" y="5301208"/>
            <a:ext cx="4172073" cy="4797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Definition of CoPs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E9E937-05FE-B943-C375-49EC220519F7}"/>
              </a:ext>
            </a:extLst>
          </p:cNvPr>
          <p:cNvSpPr/>
          <p:nvPr/>
        </p:nvSpPr>
        <p:spPr bwMode="auto">
          <a:xfrm>
            <a:off x="3821803" y="4687404"/>
            <a:ext cx="4192656" cy="52322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Other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22726B-64D4-1D13-998A-D530E1C96D4D}"/>
              </a:ext>
            </a:extLst>
          </p:cNvPr>
          <p:cNvSpPr txBox="1"/>
          <p:nvPr/>
        </p:nvSpPr>
        <p:spPr>
          <a:xfrm>
            <a:off x="334434" y="2473151"/>
            <a:ext cx="324128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6AD45"/>
                </a:solidFill>
                <a:latin typeface="Arial" pitchFamily="34" charset="0"/>
              </a:rPr>
              <a:t>Strong Agreement: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FA98C4-C9F1-771F-0664-D29E1C7AEE0B}"/>
              </a:ext>
            </a:extLst>
          </p:cNvPr>
          <p:cNvSpPr/>
          <p:nvPr/>
        </p:nvSpPr>
        <p:spPr bwMode="auto">
          <a:xfrm>
            <a:off x="3841027" y="1308409"/>
            <a:ext cx="4173432" cy="9987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486EB8-16C3-9723-7609-B073DFBB2E2C}"/>
              </a:ext>
            </a:extLst>
          </p:cNvPr>
          <p:cNvSpPr/>
          <p:nvPr/>
        </p:nvSpPr>
        <p:spPr bwMode="auto">
          <a:xfrm>
            <a:off x="3822081" y="2743047"/>
            <a:ext cx="4173432" cy="479797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Understandability</a:t>
            </a:r>
          </a:p>
        </p:txBody>
      </p:sp>
      <p:pic>
        <p:nvPicPr>
          <p:cNvPr id="19" name="Graphic 18" descr="Open book with solid fill">
            <a:extLst>
              <a:ext uri="{FF2B5EF4-FFF2-40B4-BE49-F238E27FC236}">
                <a16:creationId xmlns:a16="http://schemas.microsoft.com/office/drawing/2014/main" id="{8848A09D-E1C7-ACE3-1E32-F27650B0DD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21002" y="1414325"/>
            <a:ext cx="761751" cy="76175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5178148-67A0-0EC8-C18C-B7477BD1E057}"/>
              </a:ext>
            </a:extLst>
          </p:cNvPr>
          <p:cNvSpPr txBox="1"/>
          <p:nvPr/>
        </p:nvSpPr>
        <p:spPr>
          <a:xfrm>
            <a:off x="3766054" y="2405857"/>
            <a:ext cx="316835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6AD45"/>
                </a:solidFill>
                <a:latin typeface="Arial" pitchFamily="34" charset="0"/>
              </a:rPr>
              <a:t>Agreement: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466FFD-E854-8024-A50D-F71254C621B1}"/>
              </a:ext>
            </a:extLst>
          </p:cNvPr>
          <p:cNvSpPr txBox="1"/>
          <p:nvPr/>
        </p:nvSpPr>
        <p:spPr>
          <a:xfrm>
            <a:off x="3831417" y="3329697"/>
            <a:ext cx="4162459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Small definitions for each dimension/characteristics were needed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1 of 3 experts had difficulties understanding the dimensions </a:t>
            </a:r>
            <a:r>
              <a:rPr lang="en-US" sz="1400" i="1" dirty="0">
                <a:solidFill>
                  <a:schemeClr val="tx1"/>
                </a:solidFill>
                <a:latin typeface="Arial" pitchFamily="34" charset="0"/>
              </a:rPr>
              <a:t>Organization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67AC4D-6E68-2A18-C78B-8E0D62DDC3D0}"/>
              </a:ext>
            </a:extLst>
          </p:cNvPr>
          <p:cNvSpPr txBox="1"/>
          <p:nvPr/>
        </p:nvSpPr>
        <p:spPr>
          <a:xfrm>
            <a:off x="336979" y="5157192"/>
            <a:ext cx="316835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6AD45"/>
                </a:solidFill>
                <a:latin typeface="Arial" pitchFamily="34" charset="0"/>
              </a:rPr>
              <a:t>Strong Agreement: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EC46B4-BC17-6548-C89A-414ED5D88409}"/>
              </a:ext>
            </a:extLst>
          </p:cNvPr>
          <p:cNvSpPr txBox="1"/>
          <p:nvPr/>
        </p:nvSpPr>
        <p:spPr>
          <a:xfrm>
            <a:off x="3793797" y="5877272"/>
            <a:ext cx="420007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 Unclear definition of CoPs and different names in practice were mentioned </a:t>
            </a:r>
            <a:endParaRPr lang="en-US" sz="1400" i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8" name="Text Placeholder 27">
            <a:extLst>
              <a:ext uri="{FF2B5EF4-FFF2-40B4-BE49-F238E27FC236}">
                <a16:creationId xmlns:a16="http://schemas.microsoft.com/office/drawing/2014/main" id="{1AF59B4A-9852-5443-0B0F-B9EFDF8655D6}"/>
              </a:ext>
            </a:extLst>
          </p:cNvPr>
          <p:cNvSpPr txBox="1">
            <a:spLocks/>
          </p:cNvSpPr>
          <p:nvPr/>
        </p:nvSpPr>
        <p:spPr bwMode="auto">
          <a:xfrm>
            <a:off x="8254591" y="1200290"/>
            <a:ext cx="36029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00569B"/>
                </a:solidFill>
              </a:rPr>
              <a:t>Summary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533B1D6-E6F8-5A2D-B9B1-ED90CB3490BF}"/>
              </a:ext>
            </a:extLst>
          </p:cNvPr>
          <p:cNvCxnSpPr>
            <a:cxnSpLocks/>
          </p:cNvCxnSpPr>
          <p:nvPr/>
        </p:nvCxnSpPr>
        <p:spPr bwMode="auto">
          <a:xfrm>
            <a:off x="8273117" y="1628800"/>
            <a:ext cx="3564211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0B0F8E7-2418-EBA9-895C-12518A266D80}"/>
              </a:ext>
            </a:extLst>
          </p:cNvPr>
          <p:cNvSpPr txBox="1"/>
          <p:nvPr/>
        </p:nvSpPr>
        <p:spPr>
          <a:xfrm>
            <a:off x="8273117" y="1736229"/>
            <a:ext cx="3602975" cy="295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Overall positive feedback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for all quality criteria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Ideas for improvement,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especially within the completeness and conciseness of the taxonomy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Evidence not strong enough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</a:rPr>
              <a:t>to make any adjustments to the taxonomy yet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</a:rPr>
              <a:t>Adjustments of the evaluation questions within the survey</a:t>
            </a:r>
          </a:p>
        </p:txBody>
      </p:sp>
    </p:spTree>
    <p:extLst>
      <p:ext uri="{BB962C8B-B14F-4D97-AF65-F5344CB8AC3E}">
        <p14:creationId xmlns:p14="http://schemas.microsoft.com/office/powerpoint/2010/main" val="229565874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7F44B-BF6B-9B80-8D61-13B01CCB8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7E3F4-5364-BE0A-252C-D1A39E44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Problem Statement</a:t>
            </a:r>
            <a:r>
              <a:rPr lang="en-DE"/>
              <a:t> </a:t>
            </a:r>
            <a:r>
              <a:rPr lang="de-DE" dirty="0"/>
              <a:t>&amp;</a:t>
            </a:r>
            <a:r>
              <a:rPr lang="en-DE"/>
              <a:t> </a:t>
            </a:r>
            <a:r>
              <a:rPr lang="en-DE" dirty="0"/>
              <a:t>Motivation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04A7D-950D-25A7-7B13-6E376EDD2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B29749-A202-5719-5A70-0822D577A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905" y="6527164"/>
            <a:ext cx="10946141" cy="34077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Vgl</a:t>
            </a:r>
            <a:r>
              <a:rPr lang="en-US" dirty="0"/>
              <a:t>. </a:t>
            </a:r>
            <a:r>
              <a:rPr lang="en-US" sz="800" dirty="0">
                <a:effectLst/>
                <a:latin typeface="Helvetica Neue" panose="02000503000000020004" pitchFamily="2" charset="0"/>
              </a:rPr>
              <a:t>Leffingwell, D. (2007) | </a:t>
            </a:r>
            <a:r>
              <a:rPr lang="en-US" dirty="0" err="1"/>
              <a:t>Vgl</a:t>
            </a:r>
            <a:r>
              <a:rPr lang="en-US" dirty="0"/>
              <a:t>. </a:t>
            </a:r>
            <a:r>
              <a:rPr lang="en-US" sz="800" dirty="0">
                <a:effectLst/>
                <a:latin typeface="Helvetica Neue" panose="02000503000000020004" pitchFamily="2" charset="0"/>
              </a:rPr>
              <a:t>Paasivaara, M., &amp; </a:t>
            </a:r>
            <a:r>
              <a:rPr lang="en-US" sz="800" dirty="0" err="1">
                <a:effectLst/>
                <a:latin typeface="Helvetica Neue" panose="02000503000000020004" pitchFamily="2" charset="0"/>
              </a:rPr>
              <a:t>Lassenius</a:t>
            </a:r>
            <a:r>
              <a:rPr lang="en-US" sz="800" dirty="0">
                <a:effectLst/>
                <a:latin typeface="Helvetica Neue" panose="02000503000000020004" pitchFamily="2" charset="0"/>
              </a:rPr>
              <a:t>, C. (2014) | </a:t>
            </a:r>
            <a:r>
              <a:rPr lang="en-US" dirty="0" err="1">
                <a:latin typeface="Helvetica Neue" panose="02000503000000020004" pitchFamily="2" charset="0"/>
              </a:rPr>
              <a:t>Vgl</a:t>
            </a:r>
            <a:r>
              <a:rPr lang="en-US" dirty="0">
                <a:latin typeface="Helvetica Neue" panose="02000503000000020004" pitchFamily="2" charset="0"/>
              </a:rPr>
              <a:t>. D. Reifer, F. Maurer, and H. </a:t>
            </a:r>
            <a:r>
              <a:rPr lang="en-US" dirty="0" err="1">
                <a:latin typeface="Helvetica Neue" panose="02000503000000020004" pitchFamily="2" charset="0"/>
              </a:rPr>
              <a:t>Erdogmus</a:t>
            </a:r>
            <a:r>
              <a:rPr lang="en-US" dirty="0">
                <a:latin typeface="Helvetica Neue" panose="02000503000000020004" pitchFamily="2" charset="0"/>
              </a:rPr>
              <a:t> (2003) | </a:t>
            </a:r>
            <a:r>
              <a:rPr lang="en-US" dirty="0" err="1">
                <a:latin typeface="Helvetica Neue" panose="02000503000000020004" pitchFamily="2" charset="0"/>
              </a:rPr>
              <a:t>Vgl</a:t>
            </a:r>
            <a:r>
              <a:rPr lang="en-US" dirty="0">
                <a:latin typeface="Helvetica Neue" panose="02000503000000020004" pitchFamily="2" charset="0"/>
              </a:rPr>
              <a:t>. E. Wenger-Trayner and B. Wenger-Trayner (2015)  | </a:t>
            </a:r>
            <a:r>
              <a:rPr lang="en-US" dirty="0" err="1">
                <a:latin typeface="Helvetica Neue" panose="02000503000000020004" pitchFamily="2" charset="0"/>
              </a:rPr>
              <a:t>Vgl</a:t>
            </a:r>
            <a:r>
              <a:rPr lang="en-US" dirty="0">
                <a:latin typeface="Helvetica Neue" panose="02000503000000020004" pitchFamily="2" charset="0"/>
              </a:rPr>
              <a:t>. </a:t>
            </a:r>
            <a:r>
              <a:rPr lang="en-US" dirty="0" err="1">
                <a:latin typeface="Helvetica Neue" panose="02000503000000020004" pitchFamily="2" charset="0"/>
              </a:rPr>
              <a:t>Tobisch</a:t>
            </a:r>
            <a:r>
              <a:rPr lang="en-US" dirty="0">
                <a:latin typeface="Helvetica Neue" panose="02000503000000020004" pitchFamily="2" charset="0"/>
              </a:rPr>
              <a:t>, F., Schmidt, J., &amp; Matthes, F. (2025)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CE036-0756-630A-1F8C-C5FDE6426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23" name="Rechteck 12">
            <a:extLst>
              <a:ext uri="{FF2B5EF4-FFF2-40B4-BE49-F238E27FC236}">
                <a16:creationId xmlns:a16="http://schemas.microsoft.com/office/drawing/2014/main" id="{26FE072B-8BB6-B724-F313-78A7E0103007}"/>
              </a:ext>
            </a:extLst>
          </p:cNvPr>
          <p:cNvSpPr/>
          <p:nvPr/>
        </p:nvSpPr>
        <p:spPr bwMode="auto">
          <a:xfrm>
            <a:off x="546732" y="2334206"/>
            <a:ext cx="1899057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Challenge</a:t>
            </a:r>
          </a:p>
        </p:txBody>
      </p:sp>
      <p:sp>
        <p:nvSpPr>
          <p:cNvPr id="24" name="Rechteck 12">
            <a:extLst>
              <a:ext uri="{FF2B5EF4-FFF2-40B4-BE49-F238E27FC236}">
                <a16:creationId xmlns:a16="http://schemas.microsoft.com/office/drawing/2014/main" id="{902F0B38-FFBC-68C4-49B1-846E8FA5D694}"/>
              </a:ext>
            </a:extLst>
          </p:cNvPr>
          <p:cNvSpPr/>
          <p:nvPr/>
        </p:nvSpPr>
        <p:spPr bwMode="auto">
          <a:xfrm>
            <a:off x="2567608" y="2334206"/>
            <a:ext cx="2736112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Solution</a:t>
            </a:r>
          </a:p>
        </p:txBody>
      </p:sp>
      <p:sp>
        <p:nvSpPr>
          <p:cNvPr id="25" name="Rechteck 12">
            <a:extLst>
              <a:ext uri="{FF2B5EF4-FFF2-40B4-BE49-F238E27FC236}">
                <a16:creationId xmlns:a16="http://schemas.microsoft.com/office/drawing/2014/main" id="{795FF767-E498-0567-B3D3-D19B75E0BC9C}"/>
              </a:ext>
            </a:extLst>
          </p:cNvPr>
          <p:cNvSpPr/>
          <p:nvPr/>
        </p:nvSpPr>
        <p:spPr bwMode="auto">
          <a:xfrm>
            <a:off x="5425539" y="2334206"/>
            <a:ext cx="3017219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Research Need</a:t>
            </a:r>
          </a:p>
        </p:txBody>
      </p:sp>
      <p:sp>
        <p:nvSpPr>
          <p:cNvPr id="26" name="Rechteck 12">
            <a:extLst>
              <a:ext uri="{FF2B5EF4-FFF2-40B4-BE49-F238E27FC236}">
                <a16:creationId xmlns:a16="http://schemas.microsoft.com/office/drawing/2014/main" id="{A2F25F9F-1BE0-A5F1-C041-DE9AB8170684}"/>
              </a:ext>
            </a:extLst>
          </p:cNvPr>
          <p:cNvSpPr/>
          <p:nvPr/>
        </p:nvSpPr>
        <p:spPr bwMode="auto">
          <a:xfrm>
            <a:off x="9150106" y="2334881"/>
            <a:ext cx="2529814" cy="720725"/>
          </a:xfrm>
          <a:prstGeom prst="rect">
            <a:avLst/>
          </a:prstGeom>
          <a:solidFill>
            <a:schemeClr val="bg1"/>
          </a:solidFill>
          <a:ln w="19050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8000"/>
                </a:solidFill>
                <a:cs typeface="Arial" pitchFamily="34" charset="0"/>
              </a:rPr>
              <a:t>Next Step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1E6E3C-9684-7C1B-7783-207ECA75EF0D}"/>
              </a:ext>
            </a:extLst>
          </p:cNvPr>
          <p:cNvSpPr txBox="1"/>
          <p:nvPr/>
        </p:nvSpPr>
        <p:spPr>
          <a:xfrm>
            <a:off x="546732" y="3121429"/>
            <a:ext cx="1899057" cy="2181816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Rapidly evolving technology and customer needs demand adaptability</a:t>
            </a:r>
          </a:p>
          <a:p>
            <a:pPr algn="ctr">
              <a:lnSpc>
                <a:spcPct val="150000"/>
              </a:lnSpc>
            </a:pPr>
            <a:endParaRPr lang="en-US" sz="1200" dirty="0">
              <a:latin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200" b="1" dirty="0">
                <a:latin typeface="Arial" pitchFamily="34" charset="0"/>
              </a:rPr>
              <a:t>Agile methods address these challenges but scaling them introduces complexity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4ADE7B-FBB0-A5B7-2BBD-D636CDF19E1C}"/>
              </a:ext>
            </a:extLst>
          </p:cNvPr>
          <p:cNvSpPr txBox="1"/>
          <p:nvPr/>
        </p:nvSpPr>
        <p:spPr>
          <a:xfrm>
            <a:off x="2567608" y="3233856"/>
            <a:ext cx="2736112" cy="2551083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>
                <a:latin typeface="Arial" pitchFamily="34" charset="0"/>
              </a:rPr>
              <a:t>         Communities of Practice</a:t>
            </a:r>
          </a:p>
          <a:p>
            <a:pPr algn="ctr"/>
            <a:r>
              <a:rPr lang="en-US" sz="1200" dirty="0">
                <a:latin typeface="Arial" pitchFamily="34" charset="0"/>
              </a:rPr>
              <a:t> (CoPs)</a:t>
            </a:r>
          </a:p>
          <a:p>
            <a:pPr algn="ctr">
              <a:lnSpc>
                <a:spcPct val="150000"/>
              </a:lnSpc>
            </a:pPr>
            <a:endParaRPr lang="en-US" sz="1200" dirty="0">
              <a:latin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Enable knowledge sharing and collaboration across teams</a:t>
            </a: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&amp;</a:t>
            </a: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Help solve cross-functional challenges in complex large-scaled agile </a:t>
            </a: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software development (LSAD) environments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DA191F-831B-6864-EB3A-854AA35B37EE}"/>
              </a:ext>
            </a:extLst>
          </p:cNvPr>
          <p:cNvSpPr txBox="1"/>
          <p:nvPr/>
        </p:nvSpPr>
        <p:spPr>
          <a:xfrm>
            <a:off x="5425539" y="3121429"/>
            <a:ext cx="3017218" cy="3289747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Many different CoPs in LSAD exist. They differ in several things, e.g. purpose, lifespan, scope, participants, etc.</a:t>
            </a:r>
          </a:p>
          <a:p>
            <a:pPr algn="ctr">
              <a:lnSpc>
                <a:spcPct val="150000"/>
              </a:lnSpc>
            </a:pPr>
            <a:endParaRPr lang="en-US" sz="600" b="1" dirty="0">
              <a:latin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200" b="1" dirty="0">
                <a:latin typeface="Arial" pitchFamily="34" charset="0"/>
              </a:rPr>
              <a:t>A taxonomy was developed to provide a structured overview of CoPs in LSAD</a:t>
            </a:r>
          </a:p>
          <a:p>
            <a:pPr algn="ctr">
              <a:lnSpc>
                <a:spcPct val="150000"/>
              </a:lnSpc>
            </a:pPr>
            <a:endParaRPr lang="en-US" sz="600" dirty="0">
              <a:latin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200" b="1" dirty="0">
                <a:latin typeface="Arial" pitchFamily="34" charset="0"/>
              </a:rPr>
              <a:t>The existing taxonomy has not been evaluated yet.</a:t>
            </a: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But it’s important to evaluate the taxonomy in practice to make sure it supports practitioners in real-life.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B9ED6A-5867-4D18-3EBE-D4F25A45DDAA}"/>
              </a:ext>
            </a:extLst>
          </p:cNvPr>
          <p:cNvSpPr txBox="1"/>
          <p:nvPr/>
        </p:nvSpPr>
        <p:spPr>
          <a:xfrm>
            <a:off x="9150106" y="3275106"/>
            <a:ext cx="2529813" cy="2181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Evaluate </a:t>
            </a:r>
            <a:r>
              <a:rPr lang="en-US" sz="1200" b="1" dirty="0">
                <a:latin typeface="Arial" pitchFamily="34" charset="0"/>
              </a:rPr>
              <a:t>how well the taxonomy captures the essential dimensions and characteristics</a:t>
            </a:r>
            <a:r>
              <a:rPr lang="en-US" sz="1200" dirty="0">
                <a:latin typeface="Arial" pitchFamily="34" charset="0"/>
              </a:rPr>
              <a:t> of CoPs in LSAD </a:t>
            </a: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&amp; </a:t>
            </a:r>
          </a:p>
          <a:p>
            <a:pPr algn="ctr">
              <a:lnSpc>
                <a:spcPct val="150000"/>
              </a:lnSpc>
            </a:pPr>
            <a:r>
              <a:rPr lang="en-US" sz="1200" b="1" dirty="0">
                <a:latin typeface="Arial" pitchFamily="34" charset="0"/>
              </a:rPr>
              <a:t>how effectively it supports practitioners</a:t>
            </a:r>
            <a:r>
              <a:rPr lang="en-US" sz="1200" dirty="0">
                <a:latin typeface="Arial" pitchFamily="34" charset="0"/>
              </a:rPr>
              <a:t> in applying it</a:t>
            </a: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Arial" pitchFamily="34" charset="0"/>
              </a:rPr>
              <a:t>within real organizational contexts</a:t>
            </a:r>
            <a:endParaRPr lang="en-DE" dirty="0">
              <a:latin typeface="Arial" pitchFamily="34" charset="0"/>
            </a:endParaRPr>
          </a:p>
        </p:txBody>
      </p:sp>
      <p:pic>
        <p:nvPicPr>
          <p:cNvPr id="34" name="Grafik 11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E6FA03EC-35C3-91DD-3DC9-7F30339A961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10" y="1325650"/>
            <a:ext cx="944100" cy="944100"/>
          </a:xfrm>
          <a:prstGeom prst="rect">
            <a:avLst/>
          </a:prstGeom>
        </p:spPr>
      </p:pic>
      <p:pic>
        <p:nvPicPr>
          <p:cNvPr id="35" name="Grafik 9" descr="Soziales Netzwerk mit einfarbiger Füllung">
            <a:extLst>
              <a:ext uri="{FF2B5EF4-FFF2-40B4-BE49-F238E27FC236}">
                <a16:creationId xmlns:a16="http://schemas.microsoft.com/office/drawing/2014/main" id="{BD99D047-F647-D40B-D8B7-22357331AB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3614" y="1310877"/>
            <a:ext cx="944100" cy="944100"/>
          </a:xfrm>
          <a:prstGeom prst="rect">
            <a:avLst/>
          </a:prstGeom>
        </p:spPr>
      </p:pic>
      <p:pic>
        <p:nvPicPr>
          <p:cNvPr id="37" name="Graphic 36" descr="Puzzle pieces with solid fill">
            <a:extLst>
              <a:ext uri="{FF2B5EF4-FFF2-40B4-BE49-F238E27FC236}">
                <a16:creationId xmlns:a16="http://schemas.microsoft.com/office/drawing/2014/main" id="{3086261D-8FB9-7D08-B2D8-94815C6808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82197" y="1310877"/>
            <a:ext cx="944100" cy="944100"/>
          </a:xfrm>
          <a:prstGeom prst="rect">
            <a:avLst/>
          </a:prstGeom>
        </p:spPr>
      </p:pic>
      <p:pic>
        <p:nvPicPr>
          <p:cNvPr id="39" name="Graphic 38" descr="Clipboard Partially Checked with solid fill">
            <a:extLst>
              <a:ext uri="{FF2B5EF4-FFF2-40B4-BE49-F238E27FC236}">
                <a16:creationId xmlns:a16="http://schemas.microsoft.com/office/drawing/2014/main" id="{18E2D945-8D4D-C17A-C3EA-DAD08AE0F4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25027" y="1325650"/>
            <a:ext cx="944100" cy="944100"/>
          </a:xfrm>
          <a:prstGeom prst="rect">
            <a:avLst/>
          </a:prstGeom>
        </p:spPr>
      </p:pic>
      <p:pic>
        <p:nvPicPr>
          <p:cNvPr id="40" name="Grafik 16" descr="Pfeil: Nach rechts drehen mit einfarbiger Füllung">
            <a:extLst>
              <a:ext uri="{FF2B5EF4-FFF2-40B4-BE49-F238E27FC236}">
                <a16:creationId xmlns:a16="http://schemas.microsoft.com/office/drawing/2014/main" id="{F57C8E97-6135-10CF-968A-E5BBB71AD7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2469140" flipH="1">
            <a:off x="1665118" y="4988996"/>
            <a:ext cx="1275613" cy="1184640"/>
          </a:xfrm>
          <a:prstGeom prst="rect">
            <a:avLst/>
          </a:prstGeom>
        </p:spPr>
      </p:pic>
      <p:pic>
        <p:nvPicPr>
          <p:cNvPr id="7" name="Grafik 6" descr="Lichter an mit einfarbiger Füllung">
            <a:extLst>
              <a:ext uri="{FF2B5EF4-FFF2-40B4-BE49-F238E27FC236}">
                <a16:creationId xmlns:a16="http://schemas.microsoft.com/office/drawing/2014/main" id="{BFD90498-CBD0-86BA-EF99-75EA446FF6B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721813" y="3090676"/>
            <a:ext cx="482340" cy="482340"/>
          </a:xfrm>
          <a:prstGeom prst="rect">
            <a:avLst/>
          </a:prstGeom>
        </p:spPr>
      </p:pic>
      <p:sp>
        <p:nvSpPr>
          <p:cNvPr id="8" name="Triangle 7">
            <a:extLst>
              <a:ext uri="{FF2B5EF4-FFF2-40B4-BE49-F238E27FC236}">
                <a16:creationId xmlns:a16="http://schemas.microsoft.com/office/drawing/2014/main" id="{A3C6C4D0-61FC-1A5F-DA88-155460E98B7E}"/>
              </a:ext>
            </a:extLst>
          </p:cNvPr>
          <p:cNvSpPr/>
          <p:nvPr/>
        </p:nvSpPr>
        <p:spPr bwMode="auto">
          <a:xfrm rot="5400000">
            <a:off x="7966360" y="4183350"/>
            <a:ext cx="1735735" cy="504056"/>
          </a:xfrm>
          <a:prstGeom prst="triangle">
            <a:avLst/>
          </a:prstGeom>
          <a:solidFill>
            <a:srgbClr val="BFBFBF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2784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F91F7-0A58-E262-677D-B6EE36FB7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BC7CFCD-AEF8-146D-1318-EBC5A655AC59}"/>
              </a:ext>
            </a:extLst>
          </p:cNvPr>
          <p:cNvSpPr/>
          <p:nvPr/>
        </p:nvSpPr>
        <p:spPr bwMode="auto">
          <a:xfrm rot="16200000">
            <a:off x="2580824" y="-458552"/>
            <a:ext cx="2405783" cy="563268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5E72B6-8A9D-DF76-8326-272FBE232D78}"/>
              </a:ext>
            </a:extLst>
          </p:cNvPr>
          <p:cNvSpPr/>
          <p:nvPr/>
        </p:nvSpPr>
        <p:spPr bwMode="auto">
          <a:xfrm rot="16200000">
            <a:off x="2580824" y="2185899"/>
            <a:ext cx="2405783" cy="563268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ADD3C7-5DE1-A97C-428F-04ECD7CB4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– Results I/IV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E6562-9811-06B4-38DA-40DFDAFC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F1DF7-0C1B-35FF-9CAB-5A96AE7E6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B6960F4-F886-A8FD-87BD-915CA6F709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Completeness &amp; Conciseness of the Characteristics</a:t>
            </a:r>
          </a:p>
        </p:txBody>
      </p:sp>
      <p:pic>
        <p:nvPicPr>
          <p:cNvPr id="8" name="Graphic 7" descr="Clipboard Badge with solid fill">
            <a:extLst>
              <a:ext uri="{FF2B5EF4-FFF2-40B4-BE49-F238E27FC236}">
                <a16:creationId xmlns:a16="http://schemas.microsoft.com/office/drawing/2014/main" id="{03FB7F9B-3460-2649-E8FB-966C05061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85656" y="2661840"/>
            <a:ext cx="914400" cy="914400"/>
          </a:xfrm>
          <a:prstGeom prst="rect">
            <a:avLst/>
          </a:prstGeom>
        </p:spPr>
      </p:pic>
      <p:pic>
        <p:nvPicPr>
          <p:cNvPr id="9" name="Graphic 8" descr="Maze with solid fill">
            <a:extLst>
              <a:ext uri="{FF2B5EF4-FFF2-40B4-BE49-F238E27FC236}">
                <a16:creationId xmlns:a16="http://schemas.microsoft.com/office/drawing/2014/main" id="{E2ED4DE1-CFE2-6882-C65B-94790CD72E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85656" y="5301208"/>
            <a:ext cx="914400" cy="9144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A3F868-8AB5-439F-0B4F-29B46A0FB94B}"/>
              </a:ext>
            </a:extLst>
          </p:cNvPr>
          <p:cNvSpPr/>
          <p:nvPr/>
        </p:nvSpPr>
        <p:spPr bwMode="auto">
          <a:xfrm rot="16200000">
            <a:off x="-599433" y="2108662"/>
            <a:ext cx="2405783" cy="4982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Completeness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E28122-3A28-7F71-D152-B735F379334A}"/>
              </a:ext>
            </a:extLst>
          </p:cNvPr>
          <p:cNvSpPr/>
          <p:nvPr/>
        </p:nvSpPr>
        <p:spPr bwMode="auto">
          <a:xfrm rot="16200000">
            <a:off x="-599432" y="4753113"/>
            <a:ext cx="2405783" cy="4982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Conciseness</a:t>
            </a:r>
          </a:p>
        </p:txBody>
      </p:sp>
      <p:pic>
        <p:nvPicPr>
          <p:cNvPr id="13" name="Picture 12" descr="A graph showing the amount of information&#10;&#10;AI-generated content may be incorrect.">
            <a:extLst>
              <a:ext uri="{FF2B5EF4-FFF2-40B4-BE49-F238E27FC236}">
                <a16:creationId xmlns:a16="http://schemas.microsoft.com/office/drawing/2014/main" id="{11D99BB3-DC5A-8613-CAD8-A36E08AF25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0485" y="1535420"/>
            <a:ext cx="6531669" cy="40324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AF3266F-DBFA-784F-E3D8-9967392D47FA}"/>
              </a:ext>
            </a:extLst>
          </p:cNvPr>
          <p:cNvSpPr txBox="1"/>
          <p:nvPr/>
        </p:nvSpPr>
        <p:spPr>
          <a:xfrm>
            <a:off x="1055440" y="1259468"/>
            <a:ext cx="525658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6AD45"/>
                </a:solidFill>
                <a:latin typeface="Arial" pitchFamily="34" charset="0"/>
              </a:rPr>
              <a:t>Overall positive results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FA5D12-AB85-181A-4F13-FA891F0EC94D}"/>
              </a:ext>
            </a:extLst>
          </p:cNvPr>
          <p:cNvSpPr/>
          <p:nvPr/>
        </p:nvSpPr>
        <p:spPr bwMode="auto">
          <a:xfrm>
            <a:off x="1125958" y="2119398"/>
            <a:ext cx="4172073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Location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CC3E51-2FB3-46FE-6DDE-51F268517117}"/>
              </a:ext>
            </a:extLst>
          </p:cNvPr>
          <p:cNvSpPr txBox="1"/>
          <p:nvPr/>
        </p:nvSpPr>
        <p:spPr>
          <a:xfrm>
            <a:off x="1076780" y="1701383"/>
            <a:ext cx="525658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</a:rPr>
              <a:t>Lowest ratings for the dimensions: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6D78AA-21F8-A9B1-124C-003E5AEEF67B}"/>
              </a:ext>
            </a:extLst>
          </p:cNvPr>
          <p:cNvSpPr/>
          <p:nvPr/>
        </p:nvSpPr>
        <p:spPr bwMode="auto">
          <a:xfrm>
            <a:off x="1136718" y="2594179"/>
            <a:ext cx="4172073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Overall organizational culture and mindset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000C8F-52E3-588F-03CE-262AD608A91D}"/>
              </a:ext>
            </a:extLst>
          </p:cNvPr>
          <p:cNvSpPr/>
          <p:nvPr/>
        </p:nvSpPr>
        <p:spPr bwMode="auto">
          <a:xfrm>
            <a:off x="1143672" y="3068960"/>
            <a:ext cx="4172073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Purpose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02A87E-486C-98BD-6EEF-CEAF26CFDD5A}"/>
              </a:ext>
            </a:extLst>
          </p:cNvPr>
          <p:cNvSpPr txBox="1"/>
          <p:nvPr/>
        </p:nvSpPr>
        <p:spPr>
          <a:xfrm>
            <a:off x="1055440" y="3910306"/>
            <a:ext cx="525658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6AD45"/>
                </a:solidFill>
                <a:latin typeface="Arial" pitchFamily="34" charset="0"/>
              </a:rPr>
              <a:t>Overall positive results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E524335-AB74-2041-7E8D-7320285D1F55}"/>
              </a:ext>
            </a:extLst>
          </p:cNvPr>
          <p:cNvSpPr/>
          <p:nvPr/>
        </p:nvSpPr>
        <p:spPr bwMode="auto">
          <a:xfrm>
            <a:off x="1125958" y="4869160"/>
            <a:ext cx="4172073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Size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5294CC-B273-3395-C0C8-BB84346B0900}"/>
              </a:ext>
            </a:extLst>
          </p:cNvPr>
          <p:cNvSpPr txBox="1"/>
          <p:nvPr/>
        </p:nvSpPr>
        <p:spPr>
          <a:xfrm>
            <a:off x="1076780" y="4417367"/>
            <a:ext cx="525658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</a:rPr>
              <a:t>Lowest ratings for the dimensions: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706BEB-C740-9CEF-5333-83759A657879}"/>
              </a:ext>
            </a:extLst>
          </p:cNvPr>
          <p:cNvSpPr/>
          <p:nvPr/>
        </p:nvSpPr>
        <p:spPr bwMode="auto">
          <a:xfrm>
            <a:off x="1125958" y="5366843"/>
            <a:ext cx="4172073" cy="373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Purpose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9D5D301-1F82-B92F-40D7-1C0924E61C2E}"/>
              </a:ext>
            </a:extLst>
          </p:cNvPr>
          <p:cNvCxnSpPr/>
          <p:nvPr/>
        </p:nvCxnSpPr>
        <p:spPr bwMode="auto">
          <a:xfrm flipV="1">
            <a:off x="4896639" y="4518305"/>
            <a:ext cx="354159" cy="60476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075114C-4247-46AE-9A2F-1E090A8CDE52}"/>
              </a:ext>
            </a:extLst>
          </p:cNvPr>
          <p:cNvSpPr txBox="1"/>
          <p:nvPr/>
        </p:nvSpPr>
        <p:spPr>
          <a:xfrm>
            <a:off x="4427714" y="3855534"/>
            <a:ext cx="2352362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</a:rPr>
              <a:t>Results show a tendency to reduce the number of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2253001580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AE11F-707F-5ED3-708E-BE2F1DD92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BDBBE28-6160-63B2-EAEC-07E057C27CA9}"/>
              </a:ext>
            </a:extLst>
          </p:cNvPr>
          <p:cNvSpPr/>
          <p:nvPr/>
        </p:nvSpPr>
        <p:spPr bwMode="auto">
          <a:xfrm>
            <a:off x="334437" y="1122999"/>
            <a:ext cx="3290122" cy="2632595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7FA5C8-076C-887F-2CE2-C643C68169E7}"/>
              </a:ext>
            </a:extLst>
          </p:cNvPr>
          <p:cNvSpPr/>
          <p:nvPr/>
        </p:nvSpPr>
        <p:spPr bwMode="auto">
          <a:xfrm>
            <a:off x="334437" y="3789041"/>
            <a:ext cx="3290122" cy="1331062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D4B5F7-5237-8B9D-D319-4FA261409080}"/>
              </a:ext>
            </a:extLst>
          </p:cNvPr>
          <p:cNvSpPr/>
          <p:nvPr/>
        </p:nvSpPr>
        <p:spPr bwMode="auto">
          <a:xfrm>
            <a:off x="3785104" y="1109679"/>
            <a:ext cx="4471135" cy="2632594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DD6B8D-0BAC-0712-A8BF-CABEA16AA517}"/>
              </a:ext>
            </a:extLst>
          </p:cNvPr>
          <p:cNvSpPr/>
          <p:nvPr/>
        </p:nvSpPr>
        <p:spPr bwMode="auto">
          <a:xfrm>
            <a:off x="3785104" y="3789041"/>
            <a:ext cx="4471135" cy="2664295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54031F-B36F-551C-E8FB-B9434982A64C}"/>
              </a:ext>
            </a:extLst>
          </p:cNvPr>
          <p:cNvSpPr/>
          <p:nvPr/>
        </p:nvSpPr>
        <p:spPr bwMode="auto">
          <a:xfrm>
            <a:off x="334437" y="5157192"/>
            <a:ext cx="3290122" cy="1296144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F600CB-613D-8DAA-A233-FF801EABCD4D}"/>
              </a:ext>
            </a:extLst>
          </p:cNvPr>
          <p:cNvSpPr/>
          <p:nvPr/>
        </p:nvSpPr>
        <p:spPr bwMode="auto">
          <a:xfrm>
            <a:off x="8416784" y="1101981"/>
            <a:ext cx="3374487" cy="5351355"/>
          </a:xfrm>
          <a:prstGeom prst="rect">
            <a:avLst/>
          </a:prstGeom>
          <a:solidFill>
            <a:srgbClr val="E9E6E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64B6D5-FF4F-4671-7269-DB58C113F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250116"/>
            <a:ext cx="10586099" cy="360535"/>
          </a:xfrm>
        </p:spPr>
        <p:txBody>
          <a:bodyPr/>
          <a:lstStyle/>
          <a:p>
            <a:r>
              <a:rPr lang="en-US" dirty="0"/>
              <a:t>Comparison of the Evaluation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E6486-1E6B-5663-6C81-6B90AE37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35046-6173-4261-D6EE-CF6BFD3FA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CD3A48-EBE2-BBDD-DE59-047BAEF377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782" y="585441"/>
            <a:ext cx="10586102" cy="395287"/>
          </a:xfrm>
        </p:spPr>
        <p:txBody>
          <a:bodyPr/>
          <a:lstStyle/>
          <a:p>
            <a:r>
              <a:rPr lang="en-US" dirty="0"/>
              <a:t>Expert Interviews, Practical Taxonomy Application, and Survey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FD4699-8340-D709-CF53-A42402D411AC}"/>
              </a:ext>
            </a:extLst>
          </p:cNvPr>
          <p:cNvSpPr/>
          <p:nvPr/>
        </p:nvSpPr>
        <p:spPr bwMode="auto">
          <a:xfrm>
            <a:off x="407368" y="1168070"/>
            <a:ext cx="3168352" cy="6328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Completeness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B6F7FF-E88B-D9B5-1EE9-29A77A65090E}"/>
              </a:ext>
            </a:extLst>
          </p:cNvPr>
          <p:cNvSpPr/>
          <p:nvPr/>
        </p:nvSpPr>
        <p:spPr bwMode="auto">
          <a:xfrm>
            <a:off x="407368" y="1916832"/>
            <a:ext cx="3168352" cy="460730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The taxonomy can classify all CoPs in LSAD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8AC72FA-9042-694E-52AC-0012764BED8F}"/>
              </a:ext>
            </a:extLst>
          </p:cNvPr>
          <p:cNvSpPr/>
          <p:nvPr/>
        </p:nvSpPr>
        <p:spPr bwMode="auto">
          <a:xfrm>
            <a:off x="407368" y="3855775"/>
            <a:ext cx="3168352" cy="6328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Expandability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7A3E4F-D710-F0A2-68C4-CA35B060907C}"/>
              </a:ext>
            </a:extLst>
          </p:cNvPr>
          <p:cNvSpPr/>
          <p:nvPr/>
        </p:nvSpPr>
        <p:spPr bwMode="auto">
          <a:xfrm>
            <a:off x="407368" y="4581128"/>
            <a:ext cx="3168352" cy="422662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The taxonomy can be easily expanded or adjusted in the future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D196556-4061-212D-2609-3734F4450E28}"/>
              </a:ext>
            </a:extLst>
          </p:cNvPr>
          <p:cNvSpPr/>
          <p:nvPr/>
        </p:nvSpPr>
        <p:spPr bwMode="auto">
          <a:xfrm>
            <a:off x="407368" y="2455251"/>
            <a:ext cx="3168352" cy="1240614"/>
          </a:xfrm>
          <a:prstGeom prst="rect">
            <a:avLst/>
          </a:prstGeom>
          <a:solidFill>
            <a:srgbClr val="D6E8F7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Overall: </a:t>
            </a:r>
            <a:r>
              <a:rPr lang="en-US" sz="1400" dirty="0">
                <a:solidFill>
                  <a:srgbClr val="76AD45"/>
                </a:solidFill>
                <a:cs typeface="Arial" pitchFamily="34" charset="0"/>
              </a:rPr>
              <a:t>the taxonomy is complete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6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Feedback for Improvement: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individual dimension or characteristics were mentioned as missing, but no strong evidence</a:t>
            </a:r>
          </a:p>
        </p:txBody>
      </p:sp>
      <p:pic>
        <p:nvPicPr>
          <p:cNvPr id="46" name="Graphic 45" descr="Clipboard Badge with solid fill">
            <a:extLst>
              <a:ext uri="{FF2B5EF4-FFF2-40B4-BE49-F238E27FC236}">
                <a16:creationId xmlns:a16="http://schemas.microsoft.com/office/drawing/2014/main" id="{9E07E7A2-2861-01D4-53A8-62BE306D96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9344" y="1171394"/>
            <a:ext cx="604270" cy="604270"/>
          </a:xfrm>
          <a:prstGeom prst="rect">
            <a:avLst/>
          </a:prstGeom>
        </p:spPr>
      </p:pic>
      <p:pic>
        <p:nvPicPr>
          <p:cNvPr id="48" name="Graphic 47" descr="Blueprint with solid fill">
            <a:extLst>
              <a:ext uri="{FF2B5EF4-FFF2-40B4-BE49-F238E27FC236}">
                <a16:creationId xmlns:a16="http://schemas.microsoft.com/office/drawing/2014/main" id="{B47CCEE4-69B8-B257-22C4-006CFA2E40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3992" y="3849917"/>
            <a:ext cx="604270" cy="60427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460D6F4-6715-0378-3AB0-B4CE21AA8E7A}"/>
              </a:ext>
            </a:extLst>
          </p:cNvPr>
          <p:cNvSpPr/>
          <p:nvPr/>
        </p:nvSpPr>
        <p:spPr bwMode="auto">
          <a:xfrm>
            <a:off x="3841981" y="3855775"/>
            <a:ext cx="4364292" cy="6328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Understandability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62D596-8CEF-0FDA-E414-635F0E3C5B2C}"/>
              </a:ext>
            </a:extLst>
          </p:cNvPr>
          <p:cNvSpPr/>
          <p:nvPr/>
        </p:nvSpPr>
        <p:spPr bwMode="auto">
          <a:xfrm>
            <a:off x="3841981" y="4612931"/>
            <a:ext cx="4364292" cy="1768398"/>
          </a:xfrm>
          <a:prstGeom prst="rect">
            <a:avLst/>
          </a:prstGeom>
          <a:solidFill>
            <a:srgbClr val="D6E8F7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Overall: </a:t>
            </a:r>
            <a:r>
              <a:rPr lang="en-US" sz="1400" dirty="0">
                <a:solidFill>
                  <a:srgbClr val="76AD45"/>
                </a:solidFill>
                <a:cs typeface="Arial" pitchFamily="34" charset="0"/>
              </a:rPr>
              <a:t>the taxonomy is easy to understand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600" dirty="0">
              <a:solidFill>
                <a:srgbClr val="76AD45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600" dirty="0">
              <a:solidFill>
                <a:schemeClr val="tx1"/>
              </a:solidFill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Feedback for Improvement: </a:t>
            </a: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individual dimensions or characteristics were mentioned as difficult to understand, but no strong evidence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930E12-228B-42D6-9491-E9A68D9B72EE}"/>
              </a:ext>
            </a:extLst>
          </p:cNvPr>
          <p:cNvSpPr/>
          <p:nvPr/>
        </p:nvSpPr>
        <p:spPr bwMode="auto">
          <a:xfrm>
            <a:off x="407368" y="5223535"/>
            <a:ext cx="3168352" cy="6328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Applicability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A9E586-CF11-945F-5408-B8650765848D}"/>
              </a:ext>
            </a:extLst>
          </p:cNvPr>
          <p:cNvSpPr/>
          <p:nvPr/>
        </p:nvSpPr>
        <p:spPr bwMode="auto">
          <a:xfrm>
            <a:off x="407368" y="5958666"/>
            <a:ext cx="3168352" cy="422662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The taxonomy can be easily applied in practice</a:t>
            </a:r>
          </a:p>
        </p:txBody>
      </p:sp>
      <p:pic>
        <p:nvPicPr>
          <p:cNvPr id="45" name="Graphic 44" descr="Open book with solid fill">
            <a:extLst>
              <a:ext uri="{FF2B5EF4-FFF2-40B4-BE49-F238E27FC236}">
                <a16:creationId xmlns:a16="http://schemas.microsoft.com/office/drawing/2014/main" id="{0D35511B-6122-567A-A725-E56BAC4816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49181" y="3887012"/>
            <a:ext cx="604270" cy="604270"/>
          </a:xfrm>
          <a:prstGeom prst="rect">
            <a:avLst/>
          </a:prstGeom>
        </p:spPr>
      </p:pic>
      <p:pic>
        <p:nvPicPr>
          <p:cNvPr id="50" name="Graphic 49" descr="Gears with solid fill">
            <a:extLst>
              <a:ext uri="{FF2B5EF4-FFF2-40B4-BE49-F238E27FC236}">
                <a16:creationId xmlns:a16="http://schemas.microsoft.com/office/drawing/2014/main" id="{9FCB2B2A-A3D6-0C72-DA60-E52DA7F069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9344" y="5237842"/>
            <a:ext cx="604270" cy="60427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002AD3E-801F-3D22-080C-723E8BB1A10C}"/>
              </a:ext>
            </a:extLst>
          </p:cNvPr>
          <p:cNvSpPr/>
          <p:nvPr/>
        </p:nvSpPr>
        <p:spPr bwMode="auto">
          <a:xfrm>
            <a:off x="8472534" y="1168070"/>
            <a:ext cx="3290122" cy="6328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Usefulness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9996BF-4D06-12E3-256B-D8914184E5C9}"/>
              </a:ext>
            </a:extLst>
          </p:cNvPr>
          <p:cNvSpPr/>
          <p:nvPr/>
        </p:nvSpPr>
        <p:spPr bwMode="auto">
          <a:xfrm>
            <a:off x="8904312" y="5055511"/>
            <a:ext cx="2858344" cy="965777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Would best practices for CoPs in LSAD be helpful?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E99943-F309-4F3A-765B-6BB73D9A29EC}"/>
              </a:ext>
            </a:extLst>
          </p:cNvPr>
          <p:cNvSpPr/>
          <p:nvPr/>
        </p:nvSpPr>
        <p:spPr bwMode="auto">
          <a:xfrm>
            <a:off x="8904312" y="1916832"/>
            <a:ext cx="2858344" cy="1095633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serve as a source of inspiration?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CB73665-AC47-7D15-251A-7E1FBAE10BE3}"/>
              </a:ext>
            </a:extLst>
          </p:cNvPr>
          <p:cNvSpPr/>
          <p:nvPr/>
        </p:nvSpPr>
        <p:spPr bwMode="auto">
          <a:xfrm>
            <a:off x="8904312" y="3110360"/>
            <a:ext cx="2858344" cy="894704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support in the establishment of CoPs in LSAD?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9B2F433-A731-4CB2-57CF-82A12873497B}"/>
              </a:ext>
            </a:extLst>
          </p:cNvPr>
          <p:cNvSpPr/>
          <p:nvPr/>
        </p:nvSpPr>
        <p:spPr bwMode="auto">
          <a:xfrm>
            <a:off x="8904312" y="4136782"/>
            <a:ext cx="2858344" cy="804386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Does the taxonomy evaluate existing CoPs in LSAD?</a:t>
            </a:r>
          </a:p>
        </p:txBody>
      </p:sp>
      <p:pic>
        <p:nvPicPr>
          <p:cNvPr id="47" name="Graphic 46" descr="Diamond with solid fill">
            <a:extLst>
              <a:ext uri="{FF2B5EF4-FFF2-40B4-BE49-F238E27FC236}">
                <a16:creationId xmlns:a16="http://schemas.microsoft.com/office/drawing/2014/main" id="{CA59BBC1-BCD7-F9C5-B665-709E261472A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602177" y="1182377"/>
            <a:ext cx="604270" cy="60427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4DD5AF8F-5FCD-3982-7141-3A95B90664EC}"/>
              </a:ext>
            </a:extLst>
          </p:cNvPr>
          <p:cNvSpPr/>
          <p:nvPr/>
        </p:nvSpPr>
        <p:spPr bwMode="auto">
          <a:xfrm>
            <a:off x="8472534" y="5055511"/>
            <a:ext cx="346640" cy="965777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C3D2809-305E-A219-78FB-B7F3FF4689AF}"/>
              </a:ext>
            </a:extLst>
          </p:cNvPr>
          <p:cNvSpPr/>
          <p:nvPr/>
        </p:nvSpPr>
        <p:spPr bwMode="auto">
          <a:xfrm>
            <a:off x="8472534" y="1916832"/>
            <a:ext cx="346640" cy="1095633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1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090691C-B4A8-D2BB-76CE-A4F9FB1888D1}"/>
              </a:ext>
            </a:extLst>
          </p:cNvPr>
          <p:cNvSpPr/>
          <p:nvPr/>
        </p:nvSpPr>
        <p:spPr bwMode="auto">
          <a:xfrm>
            <a:off x="8472534" y="3110360"/>
            <a:ext cx="346640" cy="894704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4964510-5D60-FE85-4F41-5B8FDF526AF9}"/>
              </a:ext>
            </a:extLst>
          </p:cNvPr>
          <p:cNvSpPr/>
          <p:nvPr/>
        </p:nvSpPr>
        <p:spPr bwMode="auto">
          <a:xfrm>
            <a:off x="8472534" y="4136782"/>
            <a:ext cx="346640" cy="804386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Case 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445B99C-6B55-3504-6F94-FA34DEF519B7}"/>
              </a:ext>
            </a:extLst>
          </p:cNvPr>
          <p:cNvSpPr/>
          <p:nvPr/>
        </p:nvSpPr>
        <p:spPr bwMode="auto">
          <a:xfrm>
            <a:off x="3841981" y="1168070"/>
            <a:ext cx="4364292" cy="63288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Conciseness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690466-E602-68FB-B01E-030BF83BC473}"/>
              </a:ext>
            </a:extLst>
          </p:cNvPr>
          <p:cNvSpPr/>
          <p:nvPr/>
        </p:nvSpPr>
        <p:spPr bwMode="auto">
          <a:xfrm>
            <a:off x="3841981" y="1916831"/>
            <a:ext cx="4364292" cy="1747938"/>
          </a:xfrm>
          <a:prstGeom prst="rect">
            <a:avLst/>
          </a:prstGeom>
          <a:solidFill>
            <a:srgbClr val="D6E8F7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Overall: </a:t>
            </a:r>
            <a:r>
              <a:rPr lang="en-US" sz="1400" dirty="0">
                <a:solidFill>
                  <a:srgbClr val="76AD45"/>
                </a:solidFill>
                <a:cs typeface="Arial" pitchFamily="34" charset="0"/>
              </a:rPr>
              <a:t>the taxonomy is concise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76AD45"/>
              </a:solidFill>
              <a:cs typeface="Arial" pitchFamily="34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Feedback for Improvement: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Individual dimensions were mentioned as not concise enough</a:t>
            </a:r>
          </a:p>
        </p:txBody>
      </p:sp>
      <p:pic>
        <p:nvPicPr>
          <p:cNvPr id="49" name="Graphic 48" descr="Maze with solid fill">
            <a:extLst>
              <a:ext uri="{FF2B5EF4-FFF2-40B4-BE49-F238E27FC236}">
                <a16:creationId xmlns:a16="http://schemas.microsoft.com/office/drawing/2014/main" id="{100006AA-12FB-82B2-1A30-85FAA54C6A9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913841" y="1192549"/>
            <a:ext cx="604270" cy="60427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5BAE74D-9359-EAD7-0EF2-3246D6E06C13}"/>
              </a:ext>
            </a:extLst>
          </p:cNvPr>
          <p:cNvSpPr/>
          <p:nvPr/>
        </p:nvSpPr>
        <p:spPr bwMode="auto">
          <a:xfrm>
            <a:off x="983432" y="6655295"/>
            <a:ext cx="800472" cy="152400"/>
          </a:xfrm>
          <a:prstGeom prst="rect">
            <a:avLst/>
          </a:prstGeom>
          <a:solidFill>
            <a:srgbClr val="8BCB4E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E34C71-08AE-3858-B209-96860DC9B2E0}"/>
              </a:ext>
            </a:extLst>
          </p:cNvPr>
          <p:cNvSpPr/>
          <p:nvPr/>
        </p:nvSpPr>
        <p:spPr bwMode="auto">
          <a:xfrm>
            <a:off x="4295800" y="6655295"/>
            <a:ext cx="800472" cy="152400"/>
          </a:xfrm>
          <a:prstGeom prst="rect">
            <a:avLst/>
          </a:prstGeom>
          <a:solidFill>
            <a:srgbClr val="8BCB4E">
              <a:alpha val="50196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B13B80-150E-E305-68C8-AAB1B6FC8E33}"/>
              </a:ext>
            </a:extLst>
          </p:cNvPr>
          <p:cNvSpPr txBox="1"/>
          <p:nvPr/>
        </p:nvSpPr>
        <p:spPr>
          <a:xfrm>
            <a:off x="1783904" y="6577607"/>
            <a:ext cx="251189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Very positive feedback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59C600-0336-C17D-9E2F-090BCE869906}"/>
              </a:ext>
            </a:extLst>
          </p:cNvPr>
          <p:cNvSpPr txBox="1"/>
          <p:nvPr/>
        </p:nvSpPr>
        <p:spPr>
          <a:xfrm>
            <a:off x="5169416" y="6577607"/>
            <a:ext cx="539108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Positive feedback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3B31EE-BBA1-ACE4-412D-064D6FBA352C}"/>
              </a:ext>
            </a:extLst>
          </p:cNvPr>
          <p:cNvSpPr txBox="1"/>
          <p:nvPr/>
        </p:nvSpPr>
        <p:spPr>
          <a:xfrm>
            <a:off x="8904312" y="6021288"/>
            <a:ext cx="285834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itchFamily="34" charset="0"/>
              </a:rPr>
              <a:t>However, different opinions on how best practices should look like</a:t>
            </a:r>
          </a:p>
        </p:txBody>
      </p:sp>
    </p:spTree>
    <p:extLst>
      <p:ext uri="{BB962C8B-B14F-4D97-AF65-F5344CB8AC3E}">
        <p14:creationId xmlns:p14="http://schemas.microsoft.com/office/powerpoint/2010/main" val="3967056745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4A61A-82E2-80AC-A334-BA62D7404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– Participants &amp;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2AF66-5619-149C-F24A-B7003064B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FD5F2-697F-D909-28E8-AD661E88C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42</a:t>
            </a:fld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BDC958A-F87A-AFBD-9E7B-ABB1A5BCB5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585441"/>
            <a:ext cx="4853400" cy="395287"/>
          </a:xfrm>
        </p:spPr>
        <p:txBody>
          <a:bodyPr/>
          <a:lstStyle/>
          <a:p>
            <a:r>
              <a:rPr lang="en-US" dirty="0">
                <a:solidFill>
                  <a:srgbClr val="00569B"/>
                </a:solidFill>
              </a:rPr>
              <a:t>Details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AC6348-DEC0-69B0-095E-99D71DB1FA92}"/>
              </a:ext>
            </a:extLst>
          </p:cNvPr>
          <p:cNvSpPr/>
          <p:nvPr/>
        </p:nvSpPr>
        <p:spPr bwMode="auto">
          <a:xfrm>
            <a:off x="2524464" y="3726594"/>
            <a:ext cx="3283504" cy="413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Expert 1-15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5A6993-EDEB-BA69-64BC-F4CA19B928D1}"/>
              </a:ext>
            </a:extLst>
          </p:cNvPr>
          <p:cNvSpPr/>
          <p:nvPr/>
        </p:nvSpPr>
        <p:spPr bwMode="auto">
          <a:xfrm>
            <a:off x="2516862" y="4277435"/>
            <a:ext cx="3291106" cy="13117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Agile Coaches &amp; Consultants &amp; Leads, Scrum Masters &amp; Leads,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Software Developer,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Business Agility Consultants,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etc.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7435C7-4CA3-0311-1C44-5AAEF80F3ED2}"/>
              </a:ext>
            </a:extLst>
          </p:cNvPr>
          <p:cNvSpPr/>
          <p:nvPr/>
        </p:nvSpPr>
        <p:spPr bwMode="auto">
          <a:xfrm>
            <a:off x="2524464" y="5660603"/>
            <a:ext cx="3283504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Leaders, Participants &amp; Coaches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56AA21-6A18-0933-4DC1-E63C3E74F5C5}"/>
              </a:ext>
            </a:extLst>
          </p:cNvPr>
          <p:cNvSpPr/>
          <p:nvPr/>
        </p:nvSpPr>
        <p:spPr bwMode="auto">
          <a:xfrm>
            <a:off x="511633" y="4276917"/>
            <a:ext cx="1752739" cy="131179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Job Roles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8D746C-9200-E14A-6469-663A756A5E8C}"/>
              </a:ext>
            </a:extLst>
          </p:cNvPr>
          <p:cNvSpPr/>
          <p:nvPr/>
        </p:nvSpPr>
        <p:spPr bwMode="auto">
          <a:xfrm>
            <a:off x="519235" y="5660085"/>
            <a:ext cx="1752739" cy="7207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tx1"/>
                </a:solidFill>
                <a:cs typeface="Arial" pitchFamily="34" charset="0"/>
              </a:rPr>
              <a:t>CoP Engagements</a:t>
            </a:r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BE0DC112-8CDD-D7FC-3BBB-FBEF36C78899}"/>
              </a:ext>
            </a:extLst>
          </p:cNvPr>
          <p:cNvSpPr txBox="1">
            <a:spLocks/>
          </p:cNvSpPr>
          <p:nvPr/>
        </p:nvSpPr>
        <p:spPr bwMode="auto">
          <a:xfrm>
            <a:off x="263352" y="2601665"/>
            <a:ext cx="4853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00569B"/>
                </a:solidFill>
              </a:rPr>
              <a:t>Participants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1DCCF5D-A8D4-6B4E-24F2-96E7CCEBBE67}"/>
              </a:ext>
            </a:extLst>
          </p:cNvPr>
          <p:cNvCxnSpPr>
            <a:cxnSpLocks/>
          </p:cNvCxnSpPr>
          <p:nvPr/>
        </p:nvCxnSpPr>
        <p:spPr bwMode="auto">
          <a:xfrm>
            <a:off x="332903" y="2996952"/>
            <a:ext cx="5619081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2240BB2A-AEC7-1050-CD20-CACCFBA7234E}"/>
              </a:ext>
            </a:extLst>
          </p:cNvPr>
          <p:cNvGrpSpPr/>
          <p:nvPr/>
        </p:nvGrpSpPr>
        <p:grpSpPr>
          <a:xfrm>
            <a:off x="3310127" y="2996952"/>
            <a:ext cx="1712177" cy="759387"/>
            <a:chOff x="2913125" y="2996952"/>
            <a:chExt cx="1712177" cy="759387"/>
          </a:xfrm>
        </p:grpSpPr>
        <p:pic>
          <p:nvPicPr>
            <p:cNvPr id="18" name="Graphic 17" descr="User with solid fill">
              <a:extLst>
                <a:ext uri="{FF2B5EF4-FFF2-40B4-BE49-F238E27FC236}">
                  <a16:creationId xmlns:a16="http://schemas.microsoft.com/office/drawing/2014/main" id="{98768A8E-D0E6-1910-AD6E-7514546A2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13125" y="3165752"/>
              <a:ext cx="590587" cy="590587"/>
            </a:xfrm>
            <a:prstGeom prst="rect">
              <a:avLst/>
            </a:prstGeom>
          </p:spPr>
        </p:pic>
        <p:pic>
          <p:nvPicPr>
            <p:cNvPr id="19" name="Graphic 18" descr="User with solid fill">
              <a:extLst>
                <a:ext uri="{FF2B5EF4-FFF2-40B4-BE49-F238E27FC236}">
                  <a16:creationId xmlns:a16="http://schemas.microsoft.com/office/drawing/2014/main" id="{D5B3496B-2E1B-D871-4013-A6A64A9E1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034715" y="3136006"/>
              <a:ext cx="590587" cy="590587"/>
            </a:xfrm>
            <a:prstGeom prst="rect">
              <a:avLst/>
            </a:prstGeom>
          </p:spPr>
        </p:pic>
        <p:pic>
          <p:nvPicPr>
            <p:cNvPr id="20" name="Graphic 19" descr="User with solid fill">
              <a:extLst>
                <a:ext uri="{FF2B5EF4-FFF2-40B4-BE49-F238E27FC236}">
                  <a16:creationId xmlns:a16="http://schemas.microsoft.com/office/drawing/2014/main" id="{7C6D5737-87CF-2105-C827-F2905901EF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247971" y="2999758"/>
              <a:ext cx="590587" cy="590587"/>
            </a:xfrm>
            <a:prstGeom prst="rect">
              <a:avLst/>
            </a:prstGeom>
          </p:spPr>
        </p:pic>
        <p:pic>
          <p:nvPicPr>
            <p:cNvPr id="21" name="Graphic 20" descr="User with solid fill">
              <a:extLst>
                <a:ext uri="{FF2B5EF4-FFF2-40B4-BE49-F238E27FC236}">
                  <a16:creationId xmlns:a16="http://schemas.microsoft.com/office/drawing/2014/main" id="{E02108FD-CD38-0FB1-9F01-AE5408933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99869" y="2996952"/>
              <a:ext cx="590587" cy="590587"/>
            </a:xfrm>
            <a:prstGeom prst="rect">
              <a:avLst/>
            </a:prstGeom>
          </p:spPr>
        </p:pic>
        <p:pic>
          <p:nvPicPr>
            <p:cNvPr id="22" name="Graphic 21" descr="User with solid fill">
              <a:extLst>
                <a:ext uri="{FF2B5EF4-FFF2-40B4-BE49-F238E27FC236}">
                  <a16:creationId xmlns:a16="http://schemas.microsoft.com/office/drawing/2014/main" id="{A14881B0-3D27-7073-F8BC-A5755A5B6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93696" y="3159226"/>
              <a:ext cx="590587" cy="590587"/>
            </a:xfrm>
            <a:prstGeom prst="rect">
              <a:avLst/>
            </a:prstGeom>
          </p:spPr>
        </p:pic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E35237C-3D7B-C643-576F-3726535CC2DA}"/>
              </a:ext>
            </a:extLst>
          </p:cNvPr>
          <p:cNvCxnSpPr>
            <a:cxnSpLocks/>
          </p:cNvCxnSpPr>
          <p:nvPr/>
        </p:nvCxnSpPr>
        <p:spPr bwMode="auto">
          <a:xfrm>
            <a:off x="332903" y="980728"/>
            <a:ext cx="5619081" cy="0"/>
          </a:xfrm>
          <a:prstGeom prst="line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A496E92-3C16-C4C7-B00D-FF4565101720}"/>
              </a:ext>
            </a:extLst>
          </p:cNvPr>
          <p:cNvSpPr txBox="1"/>
          <p:nvPr/>
        </p:nvSpPr>
        <p:spPr>
          <a:xfrm>
            <a:off x="332903" y="1156467"/>
            <a:ext cx="5691089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marL="285750" indent="-285750">
              <a:spcBef>
                <a:spcPts val="300"/>
              </a:spcBef>
              <a:buFontTx/>
              <a:buChar char="-"/>
              <a:defRPr sz="1400">
                <a:latin typeface="Arial" pitchFamily="34" charset="0"/>
              </a:defRPr>
            </a:lvl1pPr>
          </a:lstStyle>
          <a:p>
            <a:r>
              <a:rPr lang="en-US" dirty="0"/>
              <a:t>Online survey</a:t>
            </a:r>
          </a:p>
          <a:p>
            <a:r>
              <a:rPr lang="en-US" dirty="0"/>
              <a:t>Likert-Scale questions regarding the quality criteria</a:t>
            </a:r>
          </a:p>
          <a:p>
            <a:r>
              <a:rPr lang="en-US" dirty="0"/>
              <a:t>Additional questions for further insights: open text and multiple-choice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59E7FE3-2CE2-A813-6128-EA69C5F007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0998" y="861941"/>
            <a:ext cx="5941666" cy="570712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1D39881-2B78-D58A-48F4-85803FF39579}"/>
              </a:ext>
            </a:extLst>
          </p:cNvPr>
          <p:cNvSpPr/>
          <p:nvPr/>
        </p:nvSpPr>
        <p:spPr bwMode="auto">
          <a:xfrm>
            <a:off x="6168010" y="2090594"/>
            <a:ext cx="5832646" cy="474310"/>
          </a:xfrm>
          <a:prstGeom prst="rect">
            <a:avLst/>
          </a:prstGeom>
          <a:noFill/>
          <a:ln w="38100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C4AD03-72F3-3ADB-FEF3-D1FF4FC4B89B}"/>
              </a:ext>
            </a:extLst>
          </p:cNvPr>
          <p:cNvSpPr/>
          <p:nvPr/>
        </p:nvSpPr>
        <p:spPr bwMode="auto">
          <a:xfrm>
            <a:off x="6185508" y="3165752"/>
            <a:ext cx="5832646" cy="474310"/>
          </a:xfrm>
          <a:prstGeom prst="rect">
            <a:avLst/>
          </a:prstGeom>
          <a:noFill/>
          <a:ln w="38100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0C1749-CB42-0736-C3C8-A49B8D075D50}"/>
              </a:ext>
            </a:extLst>
          </p:cNvPr>
          <p:cNvSpPr/>
          <p:nvPr/>
        </p:nvSpPr>
        <p:spPr bwMode="auto">
          <a:xfrm>
            <a:off x="6168010" y="5733256"/>
            <a:ext cx="5832646" cy="214850"/>
          </a:xfrm>
          <a:prstGeom prst="rect">
            <a:avLst/>
          </a:prstGeom>
          <a:noFill/>
          <a:ln w="38100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521869-E0FD-F85B-D848-47EFA6DC935D}"/>
              </a:ext>
            </a:extLst>
          </p:cNvPr>
          <p:cNvSpPr txBox="1"/>
          <p:nvPr/>
        </p:nvSpPr>
        <p:spPr>
          <a:xfrm>
            <a:off x="1775520" y="6569068"/>
            <a:ext cx="835292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000"/>
                </a:solidFill>
                <a:latin typeface="Arial" pitchFamily="34" charset="0"/>
              </a:rPr>
              <a:t>* Additional questions added to the survey due to feedback from expert interviews and taxonomy application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13852C7-06E3-DAC3-D5A7-088DC2E90972}"/>
              </a:ext>
            </a:extLst>
          </p:cNvPr>
          <p:cNvSpPr/>
          <p:nvPr/>
        </p:nvSpPr>
        <p:spPr bwMode="auto">
          <a:xfrm>
            <a:off x="6168010" y="1618216"/>
            <a:ext cx="5832646" cy="474310"/>
          </a:xfrm>
          <a:prstGeom prst="rect">
            <a:avLst/>
          </a:prstGeom>
          <a:noFill/>
          <a:ln w="38100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52808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5A6DD-CC35-FE8A-273B-AAAC57E21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square" lIns="90000" tIns="0" rIns="90000" bIns="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Existing Taxonomy for CoPs in LSAD proposed by </a:t>
            </a:r>
            <a:r>
              <a:rPr lang="en-US" dirty="0" err="1"/>
              <a:t>Tobisch</a:t>
            </a:r>
            <a:r>
              <a:rPr lang="en-US" dirty="0"/>
              <a:t> et al. (2025)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D8FB08-5B6E-5AB9-40C5-56F573496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latin typeface="+mn-lt"/>
                <a:ea typeface="+mn-ea"/>
                <a:cs typeface="+mn-cs"/>
              </a:rPr>
              <a:t>© sebis</a:t>
            </a:r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96845C-FF00-3E1F-A6AD-2BEFE5823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wrap="none" lIns="9144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53F79391-FD8B-4951-B07A-A389C4C7CA7B}" type="slidenum">
              <a:rPr lang="en-US" kern="1200" smtClean="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5</a:t>
            </a:fld>
            <a:endParaRPr 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8" name="Grafik 7" descr="Ein Bild, das Text, Zahl, Reihe, Schrift enthält.&#10;&#10;Automatisch generierte Beschreibung">
            <a:extLst>
              <a:ext uri="{FF2B5EF4-FFF2-40B4-BE49-F238E27FC236}">
                <a16:creationId xmlns:a16="http://schemas.microsoft.com/office/drawing/2014/main" id="{56383B7C-5F5C-4F1B-27DC-40C817C994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4" y="1484784"/>
            <a:ext cx="11523133" cy="3341708"/>
          </a:xfrm>
          <a:prstGeom prst="rect">
            <a:avLst/>
          </a:prstGeom>
          <a:noFill/>
        </p:spPr>
      </p:pic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624F3B5-838E-A67A-BA15-94066B33B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Vgl</a:t>
            </a:r>
            <a:r>
              <a:rPr lang="en-US" dirty="0"/>
              <a:t>. </a:t>
            </a:r>
            <a:r>
              <a:rPr lang="en-US" dirty="0" err="1">
                <a:latin typeface="Helvetica Neue" panose="02000503000000020004" pitchFamily="2" charset="0"/>
              </a:rPr>
              <a:t>Tobisch</a:t>
            </a:r>
            <a:r>
              <a:rPr lang="en-US" dirty="0">
                <a:latin typeface="Helvetica Neue" panose="02000503000000020004" pitchFamily="2" charset="0"/>
              </a:rPr>
              <a:t>, F., Schmidt, J., &amp; Matthes, F. (2025).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3400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22" action="ppaction://hlinksldjump"/>
            <a:extLst>
              <a:ext uri="{FF2B5EF4-FFF2-40B4-BE49-F238E27FC236}">
                <a16:creationId xmlns:a16="http://schemas.microsoft.com/office/drawing/2014/main" id="{E9A45002-AA1E-4E5D-7522-949DB38DAAB7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3" name="Rectangle 22">
            <a:hlinkClick r:id="rId22" action="ppaction://hlinksldjump"/>
            <a:extLst>
              <a:ext uri="{FF2B5EF4-FFF2-40B4-BE49-F238E27FC236}">
                <a16:creationId xmlns:a16="http://schemas.microsoft.com/office/drawing/2014/main" id="{682CA77F-22ED-195F-2A4D-FFA4EB7B9B95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2" name="Rectangle 21">
            <a:hlinkClick r:id="rId23" action="ppaction://hlinksldjump"/>
            <a:extLst>
              <a:ext uri="{FF2B5EF4-FFF2-40B4-BE49-F238E27FC236}">
                <a16:creationId xmlns:a16="http://schemas.microsoft.com/office/drawing/2014/main" id="{54225D0B-772E-B5B0-3524-4147CC3E7E99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21" name="Rectangle 20">
            <a:hlinkClick r:id="rId23" action="ppaction://hlinksldjump"/>
            <a:extLst>
              <a:ext uri="{FF2B5EF4-FFF2-40B4-BE49-F238E27FC236}">
                <a16:creationId xmlns:a16="http://schemas.microsoft.com/office/drawing/2014/main" id="{26416FA9-36A5-D2E0-29C6-FA12BF84721B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20" name="Rectangle 19">
            <a:hlinkClick r:id="rId24" action="ppaction://hlinksldjump"/>
            <a:extLst>
              <a:ext uri="{FF2B5EF4-FFF2-40B4-BE49-F238E27FC236}">
                <a16:creationId xmlns:a16="http://schemas.microsoft.com/office/drawing/2014/main" id="{6150CE0A-91FB-6555-3E83-00075BF3AB68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9" name="Rectangle 18">
            <a:hlinkClick r:id="rId24" action="ppaction://hlinksldjump"/>
            <a:extLst>
              <a:ext uri="{FF2B5EF4-FFF2-40B4-BE49-F238E27FC236}">
                <a16:creationId xmlns:a16="http://schemas.microsoft.com/office/drawing/2014/main" id="{63E78142-5D17-829A-6E95-A2826A8A0EAE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8" name="Rectangle 17">
            <a:hlinkClick r:id="rId25" action="ppaction://hlinksldjump"/>
            <a:extLst>
              <a:ext uri="{FF2B5EF4-FFF2-40B4-BE49-F238E27FC236}">
                <a16:creationId xmlns:a16="http://schemas.microsoft.com/office/drawing/2014/main" id="{524C90C7-49A7-6022-0A57-389A2C36BCDD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7" name="Rectangle 16">
            <a:hlinkClick r:id="rId25" action="ppaction://hlinksldjump"/>
            <a:extLst>
              <a:ext uri="{FF2B5EF4-FFF2-40B4-BE49-F238E27FC236}">
                <a16:creationId xmlns:a16="http://schemas.microsoft.com/office/drawing/2014/main" id="{3291475A-C055-797D-22C9-C17E7F5ADD88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6" name="Rectangle 15">
            <a:hlinkClick r:id="rId26" action="ppaction://hlinksldjump"/>
            <a:extLst>
              <a:ext uri="{FF2B5EF4-FFF2-40B4-BE49-F238E27FC236}">
                <a16:creationId xmlns:a16="http://schemas.microsoft.com/office/drawing/2014/main" id="{10C2E3D1-D364-69C3-64C1-1E0E9F71B928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5" name="Rectangle 14">
            <a:hlinkClick r:id="rId26" action="ppaction://hlinksldjump"/>
            <a:extLst>
              <a:ext uri="{FF2B5EF4-FFF2-40B4-BE49-F238E27FC236}">
                <a16:creationId xmlns:a16="http://schemas.microsoft.com/office/drawing/2014/main" id="{0CB44694-F80A-F56B-F11F-45438CC404AC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4" name="Rectangle 13">
            <a:hlinkClick r:id="rId27" action="ppaction://hlinksldjump"/>
            <a:extLst>
              <a:ext uri="{FF2B5EF4-FFF2-40B4-BE49-F238E27FC236}">
                <a16:creationId xmlns:a16="http://schemas.microsoft.com/office/drawing/2014/main" id="{C2FF2E76-B2D9-F363-7B2A-52A407E99282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3" name="Rectangle 12">
            <a:hlinkClick r:id="rId27" action="ppaction://hlinksldjump"/>
            <a:extLst>
              <a:ext uri="{FF2B5EF4-FFF2-40B4-BE49-F238E27FC236}">
                <a16:creationId xmlns:a16="http://schemas.microsoft.com/office/drawing/2014/main" id="{D7E8659D-FC39-9C87-D23A-E7AEC1E7A350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3D8592B-DBED-848C-AD8E-556C353367C8}"/>
              </a:ext>
            </a:extLst>
          </p:cNvPr>
          <p:cNvCxnSpPr/>
          <p:nvPr>
            <p:custDataLst>
              <p:tags r:id="rId14"/>
            </p:custDataLst>
          </p:nvPr>
        </p:nvCxnSpPr>
        <p:spPr bwMode="auto">
          <a:xfrm>
            <a:off x="514349" y="218128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7AE3A1A-AB40-DAC0-C262-55CB0133FDA2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>
            <a:off x="514349" y="258139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hlinkClick r:id="rId28" action="ppaction://hlinksldjump"/>
            <a:extLst>
              <a:ext uri="{FF2B5EF4-FFF2-40B4-BE49-F238E27FC236}">
                <a16:creationId xmlns:a16="http://schemas.microsoft.com/office/drawing/2014/main" id="{E9B3697E-0EAF-9A2D-91B5-764E580F399E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9" name="Rectangle 8">
            <a:hlinkClick r:id="rId28" action="ppaction://hlinksldjump"/>
            <a:extLst>
              <a:ext uri="{FF2B5EF4-FFF2-40B4-BE49-F238E27FC236}">
                <a16:creationId xmlns:a16="http://schemas.microsoft.com/office/drawing/2014/main" id="{FB6247F3-E2D0-AEE3-1B2B-295FF86FE7D3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8" name="Rectangle 7">
            <a:hlinkClick r:id="rId29" action="ppaction://hlinksldjump"/>
            <a:extLst>
              <a:ext uri="{FF2B5EF4-FFF2-40B4-BE49-F238E27FC236}">
                <a16:creationId xmlns:a16="http://schemas.microsoft.com/office/drawing/2014/main" id="{B1735FA4-ACAE-B33F-B5E1-AE0631078AFF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0C2E9A20-785A-2135-605F-543222BE74D9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4A99E5-A269-5456-D30E-29C5A32D39B8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13C75D-31BE-E0E8-ED61-D28B32FFB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0CB07-C2EA-5471-EA98-4B8A79330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95E45-C2B0-4014-E5F8-3B50BCAA1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961362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4B8B9-8D53-81BB-AAF9-6BDA3FA86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6BDEB-13E5-60DA-DF8A-5DFE6DBB3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0360635-FC38-1091-E28F-728EC50FB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D20774-367F-A72D-0FAF-7AA2B679B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D900616-620C-07DA-3C66-EB0FDA7978B5}"/>
              </a:ext>
            </a:extLst>
          </p:cNvPr>
          <p:cNvGrpSpPr/>
          <p:nvPr/>
        </p:nvGrpSpPr>
        <p:grpSpPr>
          <a:xfrm>
            <a:off x="551384" y="1887987"/>
            <a:ext cx="10765196" cy="3082027"/>
            <a:chOff x="1271464" y="1859176"/>
            <a:chExt cx="9692932" cy="3082027"/>
          </a:xfrm>
        </p:grpSpPr>
        <p:sp>
          <p:nvSpPr>
            <p:cNvPr id="17" name="Rechteck 10">
              <a:extLst>
                <a:ext uri="{FF2B5EF4-FFF2-40B4-BE49-F238E27FC236}">
                  <a16:creationId xmlns:a16="http://schemas.microsoft.com/office/drawing/2014/main" id="{C4A4529A-D925-A368-71A2-44AB0B2B8EFB}"/>
                </a:ext>
              </a:extLst>
            </p:cNvPr>
            <p:cNvSpPr/>
            <p:nvPr/>
          </p:nvSpPr>
          <p:spPr bwMode="auto">
            <a:xfrm>
              <a:off x="2971508" y="1859176"/>
              <a:ext cx="7992888" cy="8572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How can the taxonomy of CoPs in LSAD be evaluated in practice? </a:t>
              </a:r>
            </a:p>
          </p:txBody>
        </p:sp>
        <p:sp>
          <p:nvSpPr>
            <p:cNvPr id="18" name="Rechteck 10">
              <a:extLst>
                <a:ext uri="{FF2B5EF4-FFF2-40B4-BE49-F238E27FC236}">
                  <a16:creationId xmlns:a16="http://schemas.microsoft.com/office/drawing/2014/main" id="{65535781-EDE9-7BDE-8881-B65288FE4CA7}"/>
                </a:ext>
              </a:extLst>
            </p:cNvPr>
            <p:cNvSpPr/>
            <p:nvPr/>
          </p:nvSpPr>
          <p:spPr bwMode="auto">
            <a:xfrm>
              <a:off x="2971508" y="2971560"/>
              <a:ext cx="7992888" cy="8572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How well does the existing taxonomy fulfill the quality criteria</a:t>
              </a:r>
              <a:r>
                <a:rPr lang="en-US" kern="100" dirty="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?</a:t>
              </a:r>
              <a:endPara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hteck 10">
              <a:extLst>
                <a:ext uri="{FF2B5EF4-FFF2-40B4-BE49-F238E27FC236}">
                  <a16:creationId xmlns:a16="http://schemas.microsoft.com/office/drawing/2014/main" id="{000E07EC-C036-019C-392F-CDD06374B5D5}"/>
                </a:ext>
              </a:extLst>
            </p:cNvPr>
            <p:cNvSpPr/>
            <p:nvPr/>
          </p:nvSpPr>
          <p:spPr bwMode="auto">
            <a:xfrm>
              <a:off x="2971508" y="4083943"/>
              <a:ext cx="7992888" cy="8572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kern="100" dirty="0">
                  <a:solidFill>
                    <a:schemeClr val="tx1"/>
                  </a:solidFill>
                  <a:latin typeface="Aptos" panose="020B0004020202020204" pitchFamily="34" charset="0"/>
                  <a:cs typeface="Times New Roman" panose="02020603050405020304" pitchFamily="18" charset="0"/>
                </a:rPr>
                <a:t>How can the existing taxonomy of CoPs in LSAD be improved?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A42CFFCD-2FF1-3EFF-E232-6F569FE783D0}"/>
                </a:ext>
              </a:extLst>
            </p:cNvPr>
            <p:cNvSpPr/>
            <p:nvPr/>
          </p:nvSpPr>
          <p:spPr bwMode="auto">
            <a:xfrm>
              <a:off x="1271464" y="1859176"/>
              <a:ext cx="1700044" cy="857260"/>
            </a:xfrm>
            <a:prstGeom prst="rect">
              <a:avLst/>
            </a:prstGeom>
            <a:ln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2000" b="1" dirty="0">
                  <a:solidFill>
                    <a:schemeClr val="tx1"/>
                  </a:solidFill>
                  <a:cs typeface="Arial" pitchFamily="34" charset="0"/>
                </a:rPr>
                <a:t>RQ 1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4742D1E6-1B00-5392-3FA4-7EAC2F68DFE1}"/>
                </a:ext>
              </a:extLst>
            </p:cNvPr>
            <p:cNvSpPr/>
            <p:nvPr/>
          </p:nvSpPr>
          <p:spPr bwMode="auto">
            <a:xfrm>
              <a:off x="1271464" y="2971560"/>
              <a:ext cx="1700044" cy="857260"/>
            </a:xfrm>
            <a:prstGeom prst="rect">
              <a:avLst/>
            </a:prstGeom>
            <a:ln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solidFill>
                    <a:schemeClr val="tx1"/>
                  </a:solidFill>
                  <a:cs typeface="Arial" pitchFamily="34" charset="0"/>
                </a:rPr>
                <a:t>RQ 2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9F20C55-9E03-780C-3014-29AC7BF27443}"/>
                </a:ext>
              </a:extLst>
            </p:cNvPr>
            <p:cNvSpPr/>
            <p:nvPr/>
          </p:nvSpPr>
          <p:spPr bwMode="auto">
            <a:xfrm>
              <a:off x="1271464" y="4083943"/>
              <a:ext cx="1700044" cy="857260"/>
            </a:xfrm>
            <a:prstGeom prst="rect">
              <a:avLst/>
            </a:prstGeom>
            <a:ln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solidFill>
                    <a:schemeClr val="tx1"/>
                  </a:solidFill>
                  <a:cs typeface="Arial" pitchFamily="34" charset="0"/>
                </a:rPr>
                <a:t>RQ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3239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03F07-97B9-7828-ABC3-40BA1778B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4C90F-EAD0-0D38-C6C5-B131466D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42" y="188640"/>
            <a:ext cx="10586099" cy="778312"/>
          </a:xfrm>
        </p:spPr>
        <p:txBody>
          <a:bodyPr/>
          <a:lstStyle/>
          <a:p>
            <a:r>
              <a:rPr lang="en-US" dirty="0"/>
              <a:t>Research Approach</a:t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B443B3-162F-7B33-B976-A0EF93CB645C}"/>
              </a:ext>
            </a:extLst>
          </p:cNvPr>
          <p:cNvSpPr/>
          <p:nvPr/>
        </p:nvSpPr>
        <p:spPr bwMode="auto">
          <a:xfrm>
            <a:off x="4305186" y="1337269"/>
            <a:ext cx="3822893" cy="7606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74903D-4957-C8B1-6F48-903692154E7D}"/>
              </a:ext>
            </a:extLst>
          </p:cNvPr>
          <p:cNvSpPr/>
          <p:nvPr/>
        </p:nvSpPr>
        <p:spPr bwMode="auto">
          <a:xfrm>
            <a:off x="4305186" y="2390810"/>
            <a:ext cx="3822893" cy="7606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Development of the Evaluation Concept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5031A2-DAA0-B157-A90F-91D98B236B3C}"/>
              </a:ext>
            </a:extLst>
          </p:cNvPr>
          <p:cNvSpPr/>
          <p:nvPr/>
        </p:nvSpPr>
        <p:spPr bwMode="auto">
          <a:xfrm>
            <a:off x="4305186" y="3528521"/>
            <a:ext cx="3822893" cy="7606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Taxonomy Evaluation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99844F-CEE4-920F-8A23-CBA229651CE8}"/>
              </a:ext>
            </a:extLst>
          </p:cNvPr>
          <p:cNvSpPr/>
          <p:nvPr/>
        </p:nvSpPr>
        <p:spPr bwMode="auto">
          <a:xfrm>
            <a:off x="9377370" y="1804355"/>
            <a:ext cx="2479269" cy="6560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Background Knowledge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AD42CB-D94C-F21C-7D14-1219DB584E46}"/>
              </a:ext>
            </a:extLst>
          </p:cNvPr>
          <p:cNvSpPr/>
          <p:nvPr/>
        </p:nvSpPr>
        <p:spPr bwMode="auto">
          <a:xfrm>
            <a:off x="9377370" y="2604805"/>
            <a:ext cx="2479269" cy="6560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Related Work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CB68D3-9A99-4A6D-FE06-B72EE5B2D259}"/>
              </a:ext>
            </a:extLst>
          </p:cNvPr>
          <p:cNvSpPr/>
          <p:nvPr/>
        </p:nvSpPr>
        <p:spPr bwMode="auto">
          <a:xfrm>
            <a:off x="4305186" y="4500745"/>
            <a:ext cx="3822893" cy="76063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Identification for Improvements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BF2024-9367-D3E4-8491-6C9F79186572}"/>
              </a:ext>
            </a:extLst>
          </p:cNvPr>
          <p:cNvSpPr/>
          <p:nvPr/>
        </p:nvSpPr>
        <p:spPr bwMode="auto">
          <a:xfrm>
            <a:off x="470520" y="3761920"/>
            <a:ext cx="2479269" cy="6560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Expert Interviews + Taxonomy Application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FA9279-5567-7438-7B5D-896672D3F901}"/>
              </a:ext>
            </a:extLst>
          </p:cNvPr>
          <p:cNvSpPr/>
          <p:nvPr/>
        </p:nvSpPr>
        <p:spPr bwMode="auto">
          <a:xfrm>
            <a:off x="470520" y="4514087"/>
            <a:ext cx="2479269" cy="6560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F2B69DF-A233-D70E-CC18-DB19787F91A1}"/>
              </a:ext>
            </a:extLst>
          </p:cNvPr>
          <p:cNvSpPr/>
          <p:nvPr/>
        </p:nvSpPr>
        <p:spPr bwMode="auto">
          <a:xfrm>
            <a:off x="3719736" y="1233809"/>
            <a:ext cx="4993792" cy="4189162"/>
          </a:xfrm>
          <a:prstGeom prst="rect">
            <a:avLst/>
          </a:prstGeom>
          <a:noFill/>
          <a:ln w="38100"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691F23-8E00-BCD6-5A7D-87D5764DBC93}"/>
              </a:ext>
            </a:extLst>
          </p:cNvPr>
          <p:cNvSpPr txBox="1"/>
          <p:nvPr/>
        </p:nvSpPr>
        <p:spPr>
          <a:xfrm>
            <a:off x="9132618" y="1196071"/>
            <a:ext cx="286127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Knowledge Base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4AF613-AA05-8DFC-D363-4FE7B76D892B}"/>
              </a:ext>
            </a:extLst>
          </p:cNvPr>
          <p:cNvSpPr txBox="1"/>
          <p:nvPr/>
        </p:nvSpPr>
        <p:spPr>
          <a:xfrm>
            <a:off x="228401" y="3278423"/>
            <a:ext cx="27579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Practical Inputs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6AB9EC-B8B8-5898-5C9E-5D581487161E}"/>
              </a:ext>
            </a:extLst>
          </p:cNvPr>
          <p:cNvSpPr txBox="1"/>
          <p:nvPr/>
        </p:nvSpPr>
        <p:spPr>
          <a:xfrm>
            <a:off x="4297361" y="764704"/>
            <a:ext cx="326863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65BD"/>
                </a:solidFill>
                <a:latin typeface="Arial" pitchFamily="34" charset="0"/>
              </a:rPr>
              <a:t>Research Process &amp; Results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CF152F5-5FEE-93C3-5EB1-97757BC6312C}"/>
              </a:ext>
            </a:extLst>
          </p:cNvPr>
          <p:cNvCxnSpPr>
            <a:cxnSpLocks/>
          </p:cNvCxnSpPr>
          <p:nvPr/>
        </p:nvCxnSpPr>
        <p:spPr bwMode="auto">
          <a:xfrm flipH="1">
            <a:off x="8713528" y="2169910"/>
            <a:ext cx="478816" cy="0"/>
          </a:xfrm>
          <a:prstGeom prst="straightConnector1">
            <a:avLst/>
          </a:prstGeom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76F6D20F-81A4-2F2F-B94F-5A963AC2DBA6}"/>
              </a:ext>
            </a:extLst>
          </p:cNvPr>
          <p:cNvSpPr/>
          <p:nvPr/>
        </p:nvSpPr>
        <p:spPr bwMode="auto">
          <a:xfrm>
            <a:off x="453802" y="2439187"/>
            <a:ext cx="2479269" cy="65600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tx1"/>
                </a:solidFill>
                <a:cs typeface="Arial" pitchFamily="34" charset="0"/>
              </a:rPr>
              <a:t>Structured Literature Review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07B859-EEA0-D99E-8343-FA3A91A1504D}"/>
              </a:ext>
            </a:extLst>
          </p:cNvPr>
          <p:cNvSpPr txBox="1"/>
          <p:nvPr/>
        </p:nvSpPr>
        <p:spPr>
          <a:xfrm>
            <a:off x="314459" y="1883120"/>
            <a:ext cx="27579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Literature Inputs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6F64D4B-D1EB-D9CB-3FD0-000D150A49D4}"/>
              </a:ext>
            </a:extLst>
          </p:cNvPr>
          <p:cNvSpPr/>
          <p:nvPr/>
        </p:nvSpPr>
        <p:spPr bwMode="auto">
          <a:xfrm>
            <a:off x="4774754" y="5889742"/>
            <a:ext cx="3272184" cy="31149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0065BD"/>
                </a:solidFill>
                <a:latin typeface="Arial" pitchFamily="34" charset="0"/>
              </a:rPr>
              <a:t>Resulting Artifact: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1F3D7CE-C022-AD50-87EA-CA18428029E5}"/>
              </a:ext>
            </a:extLst>
          </p:cNvPr>
          <p:cNvSpPr/>
          <p:nvPr/>
        </p:nvSpPr>
        <p:spPr bwMode="auto">
          <a:xfrm>
            <a:off x="4152238" y="2325378"/>
            <a:ext cx="4128789" cy="891498"/>
          </a:xfrm>
          <a:prstGeom prst="rect">
            <a:avLst/>
          </a:prstGeom>
          <a:noFill/>
          <a:ln w="28575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52" name="Graphic 51" descr="Box with solid fill">
            <a:extLst>
              <a:ext uri="{FF2B5EF4-FFF2-40B4-BE49-F238E27FC236}">
                <a16:creationId xmlns:a16="http://schemas.microsoft.com/office/drawing/2014/main" id="{4C5A666F-24F2-5141-4435-8D7F352A3B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63752" y="5803359"/>
            <a:ext cx="914400" cy="91440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83053ED1-486A-D5CD-38D0-B0D99E3948C3}"/>
              </a:ext>
            </a:extLst>
          </p:cNvPr>
          <p:cNvSpPr txBox="1"/>
          <p:nvPr/>
        </p:nvSpPr>
        <p:spPr>
          <a:xfrm rot="16200000">
            <a:off x="3510372" y="2586461"/>
            <a:ext cx="91440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8000"/>
                </a:solidFill>
                <a:latin typeface="Arial" pitchFamily="34" charset="0"/>
              </a:rPr>
              <a:t>RQ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BC110BD-0086-E182-7858-17C1CFD3D485}"/>
              </a:ext>
            </a:extLst>
          </p:cNvPr>
          <p:cNvSpPr txBox="1"/>
          <p:nvPr/>
        </p:nvSpPr>
        <p:spPr>
          <a:xfrm rot="16200000">
            <a:off x="3504055" y="3724172"/>
            <a:ext cx="91440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8000"/>
                </a:solidFill>
                <a:latin typeface="Arial" pitchFamily="34" charset="0"/>
              </a:rPr>
              <a:t>RQ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1434FE3-7846-8444-EC5A-DF5309A962A0}"/>
              </a:ext>
            </a:extLst>
          </p:cNvPr>
          <p:cNvSpPr txBox="1"/>
          <p:nvPr/>
        </p:nvSpPr>
        <p:spPr>
          <a:xfrm rot="16200000">
            <a:off x="3504055" y="4696396"/>
            <a:ext cx="91440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8000"/>
                </a:solidFill>
                <a:latin typeface="Arial" pitchFamily="34" charset="0"/>
              </a:rPr>
              <a:t>RQ 3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0FDA28F-09E3-E1AB-83B3-8041DF336520}"/>
              </a:ext>
            </a:extLst>
          </p:cNvPr>
          <p:cNvSpPr/>
          <p:nvPr/>
        </p:nvSpPr>
        <p:spPr bwMode="auto">
          <a:xfrm>
            <a:off x="4724348" y="6222011"/>
            <a:ext cx="3272184" cy="31149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1"/>
                </a:solidFill>
                <a:cs typeface="Arial" pitchFamily="34" charset="0"/>
              </a:rPr>
              <a:t>Revised Taxonomy for CoPs in LSAD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77BF3E0-B739-1B5B-CC07-09BA1DCD664F}"/>
              </a:ext>
            </a:extLst>
          </p:cNvPr>
          <p:cNvSpPr/>
          <p:nvPr/>
        </p:nvSpPr>
        <p:spPr bwMode="auto">
          <a:xfrm>
            <a:off x="4145921" y="3463089"/>
            <a:ext cx="4128789" cy="891498"/>
          </a:xfrm>
          <a:prstGeom prst="rect">
            <a:avLst/>
          </a:prstGeom>
          <a:noFill/>
          <a:ln w="28575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4B0894A-44F0-31C8-B84D-AD04AAFB9443}"/>
              </a:ext>
            </a:extLst>
          </p:cNvPr>
          <p:cNvSpPr/>
          <p:nvPr/>
        </p:nvSpPr>
        <p:spPr bwMode="auto">
          <a:xfrm>
            <a:off x="4145921" y="4435313"/>
            <a:ext cx="4128789" cy="891498"/>
          </a:xfrm>
          <a:prstGeom prst="rect">
            <a:avLst/>
          </a:prstGeom>
          <a:noFill/>
          <a:ln w="28575">
            <a:solidFill>
              <a:srgbClr val="FF8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567278B-C1DE-8FC4-5914-B59AD5C829DA}"/>
              </a:ext>
            </a:extLst>
          </p:cNvPr>
          <p:cNvCxnSpPr>
            <a:cxnSpLocks/>
          </p:cNvCxnSpPr>
          <p:nvPr/>
        </p:nvCxnSpPr>
        <p:spPr bwMode="auto">
          <a:xfrm>
            <a:off x="3131193" y="2767191"/>
            <a:ext cx="588543" cy="0"/>
          </a:xfrm>
          <a:prstGeom prst="straightConnector1">
            <a:avLst/>
          </a:prstGeom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CE9AE2D-B38C-FA6A-838D-C1EEE5F169B5}"/>
              </a:ext>
            </a:extLst>
          </p:cNvPr>
          <p:cNvCxnSpPr>
            <a:cxnSpLocks/>
          </p:cNvCxnSpPr>
          <p:nvPr/>
        </p:nvCxnSpPr>
        <p:spPr bwMode="auto">
          <a:xfrm>
            <a:off x="3135598" y="4440988"/>
            <a:ext cx="579731" cy="0"/>
          </a:xfrm>
          <a:prstGeom prst="straightConnector1">
            <a:avLst/>
          </a:prstGeom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703DBB2-0771-69AD-85AF-F98D61A351BF}"/>
              </a:ext>
            </a:extLst>
          </p:cNvPr>
          <p:cNvCxnSpPr/>
          <p:nvPr/>
        </p:nvCxnSpPr>
        <p:spPr bwMode="auto">
          <a:xfrm>
            <a:off x="3719736" y="2169910"/>
            <a:ext cx="4993792" cy="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D70718B-B9D0-733B-8D0A-D2119530184D}"/>
              </a:ext>
            </a:extLst>
          </p:cNvPr>
          <p:cNvCxnSpPr/>
          <p:nvPr/>
        </p:nvCxnSpPr>
        <p:spPr bwMode="auto">
          <a:xfrm>
            <a:off x="3719736" y="3322038"/>
            <a:ext cx="4993792" cy="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6AD2FBE7-0DD9-BE3A-C631-6A94ED68CE05}"/>
              </a:ext>
            </a:extLst>
          </p:cNvPr>
          <p:cNvSpPr/>
          <p:nvPr/>
        </p:nvSpPr>
        <p:spPr bwMode="auto">
          <a:xfrm>
            <a:off x="9192344" y="1557551"/>
            <a:ext cx="2801546" cy="189408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5B45FC-E713-F490-76BA-8FF5D0337962}"/>
              </a:ext>
            </a:extLst>
          </p:cNvPr>
          <p:cNvSpPr/>
          <p:nvPr/>
        </p:nvSpPr>
        <p:spPr bwMode="auto">
          <a:xfrm>
            <a:off x="329647" y="2251319"/>
            <a:ext cx="2801546" cy="1009494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DD2CFA-ED8D-B7C8-41F4-33310D1A16EE}"/>
              </a:ext>
            </a:extLst>
          </p:cNvPr>
          <p:cNvSpPr/>
          <p:nvPr/>
        </p:nvSpPr>
        <p:spPr bwMode="auto">
          <a:xfrm>
            <a:off x="321542" y="3621765"/>
            <a:ext cx="2801546" cy="16444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0DC9370-AF72-80FC-CB86-88EC2886A3EB}"/>
              </a:ext>
            </a:extLst>
          </p:cNvPr>
          <p:cNvCxnSpPr>
            <a:cxnSpLocks/>
          </p:cNvCxnSpPr>
          <p:nvPr/>
        </p:nvCxnSpPr>
        <p:spPr bwMode="auto">
          <a:xfrm>
            <a:off x="6352056" y="5426624"/>
            <a:ext cx="8384" cy="414999"/>
          </a:xfrm>
          <a:prstGeom prst="straightConnector1">
            <a:avLst/>
          </a:prstGeom>
          <a:ln w="38100" cap="flat" cmpd="sng" algn="ctr">
            <a:solidFill>
              <a:srgbClr val="0065BD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62609384-261F-548A-4240-8FEC4B1249C8}"/>
              </a:ext>
            </a:extLst>
          </p:cNvPr>
          <p:cNvSpPr/>
          <p:nvPr/>
        </p:nvSpPr>
        <p:spPr bwMode="auto">
          <a:xfrm>
            <a:off x="10920536" y="188640"/>
            <a:ext cx="1073354" cy="72008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7576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22" action="ppaction://hlinksldjump"/>
            <a:extLst>
              <a:ext uri="{FF2B5EF4-FFF2-40B4-BE49-F238E27FC236}">
                <a16:creationId xmlns:a16="http://schemas.microsoft.com/office/drawing/2014/main" id="{67FC3AE7-2CF1-2170-CA4A-97FD95C2F35C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95349" y="496294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Discussion &amp; Future Work</a:t>
            </a:r>
          </a:p>
        </p:txBody>
      </p:sp>
      <p:sp>
        <p:nvSpPr>
          <p:cNvPr id="23" name="Rectangle 22">
            <a:hlinkClick r:id="rId22" action="ppaction://hlinksldjump"/>
            <a:extLst>
              <a:ext uri="{FF2B5EF4-FFF2-40B4-BE49-F238E27FC236}">
                <a16:creationId xmlns:a16="http://schemas.microsoft.com/office/drawing/2014/main" id="{A5EB3471-BD1A-ACF9-226A-6D7BD45A8DAB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14349" y="496294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8</a:t>
            </a:r>
          </a:p>
        </p:txBody>
      </p:sp>
      <p:sp>
        <p:nvSpPr>
          <p:cNvPr id="22" name="Rectangle 21">
            <a:hlinkClick r:id="rId23" action="ppaction://hlinksldjump"/>
            <a:extLst>
              <a:ext uri="{FF2B5EF4-FFF2-40B4-BE49-F238E27FC236}">
                <a16:creationId xmlns:a16="http://schemas.microsoft.com/office/drawing/2014/main" id="{F12A2EEC-B68C-0F6A-0C17-DF9C438BD91B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95349" y="449933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Revised Taxonomy</a:t>
            </a:r>
          </a:p>
        </p:txBody>
      </p:sp>
      <p:sp>
        <p:nvSpPr>
          <p:cNvPr id="21" name="Rectangle 20">
            <a:hlinkClick r:id="rId23" action="ppaction://hlinksldjump"/>
            <a:extLst>
              <a:ext uri="{FF2B5EF4-FFF2-40B4-BE49-F238E27FC236}">
                <a16:creationId xmlns:a16="http://schemas.microsoft.com/office/drawing/2014/main" id="{4F37F670-CC09-2AC9-EB1E-C3F20024CC48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14349" y="449933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20" name="Rectangle 19">
            <a:hlinkClick r:id="rId24" action="ppaction://hlinksldjump"/>
            <a:extLst>
              <a:ext uri="{FF2B5EF4-FFF2-40B4-BE49-F238E27FC236}">
                <a16:creationId xmlns:a16="http://schemas.microsoft.com/office/drawing/2014/main" id="{5199AA36-4CFF-4ED1-3194-254FEC31681F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95349" y="403572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Survey</a:t>
            </a:r>
          </a:p>
        </p:txBody>
      </p:sp>
      <p:sp>
        <p:nvSpPr>
          <p:cNvPr id="19" name="Rectangle 18">
            <a:hlinkClick r:id="rId24" action="ppaction://hlinksldjump"/>
            <a:extLst>
              <a:ext uri="{FF2B5EF4-FFF2-40B4-BE49-F238E27FC236}">
                <a16:creationId xmlns:a16="http://schemas.microsoft.com/office/drawing/2014/main" id="{95B5C827-95AE-ED5E-CB82-3A4C539AB660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14349" y="403572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18" name="Rectangle 17">
            <a:hlinkClick r:id="rId25" action="ppaction://hlinksldjump"/>
            <a:extLst>
              <a:ext uri="{FF2B5EF4-FFF2-40B4-BE49-F238E27FC236}">
                <a16:creationId xmlns:a16="http://schemas.microsoft.com/office/drawing/2014/main" id="{B047740C-CC43-98B2-B760-2A9224024808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895349" y="357211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Practical Taxonomy Application</a:t>
            </a:r>
          </a:p>
        </p:txBody>
      </p:sp>
      <p:sp>
        <p:nvSpPr>
          <p:cNvPr id="17" name="Rectangle 16">
            <a:hlinkClick r:id="rId25" action="ppaction://hlinksldjump"/>
            <a:extLst>
              <a:ext uri="{FF2B5EF4-FFF2-40B4-BE49-F238E27FC236}">
                <a16:creationId xmlns:a16="http://schemas.microsoft.com/office/drawing/2014/main" id="{0DD76BA3-52F5-6DE3-7B8E-36487582634F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514349" y="357211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6" name="Rectangle 15">
            <a:hlinkClick r:id="rId26" action="ppaction://hlinksldjump"/>
            <a:extLst>
              <a:ext uri="{FF2B5EF4-FFF2-40B4-BE49-F238E27FC236}">
                <a16:creationId xmlns:a16="http://schemas.microsoft.com/office/drawing/2014/main" id="{910F5CDF-ADF5-F382-228A-C7E22C1DC476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95349" y="310850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Expert Interviews</a:t>
            </a:r>
          </a:p>
        </p:txBody>
      </p:sp>
      <p:sp>
        <p:nvSpPr>
          <p:cNvPr id="15" name="Rectangle 14">
            <a:hlinkClick r:id="rId26" action="ppaction://hlinksldjump"/>
            <a:extLst>
              <a:ext uri="{FF2B5EF4-FFF2-40B4-BE49-F238E27FC236}">
                <a16:creationId xmlns:a16="http://schemas.microsoft.com/office/drawing/2014/main" id="{B52ECCDA-A0F5-7326-B6FD-7AC08AC27DC2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14349" y="310850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4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C86A00C-1F31-818F-46EE-A4CACE1646CB}"/>
              </a:ext>
            </a:extLst>
          </p:cNvPr>
          <p:cNvCxnSpPr/>
          <p:nvPr>
            <p:custDataLst>
              <p:tags r:id="rId12"/>
            </p:custDataLst>
          </p:nvPr>
        </p:nvCxnSpPr>
        <p:spPr bwMode="auto">
          <a:xfrm>
            <a:off x="514349" y="264489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C42ED88-DC56-0BBA-A546-853D50CA5235}"/>
              </a:ext>
            </a:extLst>
          </p:cNvPr>
          <p:cNvCxnSpPr/>
          <p:nvPr>
            <p:custDataLst>
              <p:tags r:id="rId13"/>
            </p:custDataLst>
          </p:nvPr>
        </p:nvCxnSpPr>
        <p:spPr bwMode="auto">
          <a:xfrm>
            <a:off x="514349" y="3045005"/>
            <a:ext cx="11160917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hlinkClick r:id="rId27" action="ppaction://hlinksldjump"/>
            <a:extLst>
              <a:ext uri="{FF2B5EF4-FFF2-40B4-BE49-F238E27FC236}">
                <a16:creationId xmlns:a16="http://schemas.microsoft.com/office/drawing/2014/main" id="{F02946AB-6D51-5591-9E95-05C848446269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895349" y="264489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Evaluation Concept</a:t>
            </a:r>
          </a:p>
        </p:txBody>
      </p:sp>
      <p:sp>
        <p:nvSpPr>
          <p:cNvPr id="11" name="Rectangle 10">
            <a:hlinkClick r:id="rId27" action="ppaction://hlinksldjump"/>
            <a:extLst>
              <a:ext uri="{FF2B5EF4-FFF2-40B4-BE49-F238E27FC236}">
                <a16:creationId xmlns:a16="http://schemas.microsoft.com/office/drawing/2014/main" id="{4CD28350-9601-014A-E3DC-6E9E5BDA0F71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514349" y="264489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rgbClr val="0070C0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0" name="Rectangle 9">
            <a:hlinkClick r:id="rId28" action="ppaction://hlinksldjump"/>
            <a:extLst>
              <a:ext uri="{FF2B5EF4-FFF2-40B4-BE49-F238E27FC236}">
                <a16:creationId xmlns:a16="http://schemas.microsoft.com/office/drawing/2014/main" id="{6FD7B621-F2EB-640D-FFA5-CB2EB797CE8F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895349" y="218128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Research Questions &amp; Approach</a:t>
            </a:r>
          </a:p>
        </p:txBody>
      </p:sp>
      <p:sp>
        <p:nvSpPr>
          <p:cNvPr id="9" name="Rectangle 8">
            <a:hlinkClick r:id="rId28" action="ppaction://hlinksldjump"/>
            <a:extLst>
              <a:ext uri="{FF2B5EF4-FFF2-40B4-BE49-F238E27FC236}">
                <a16:creationId xmlns:a16="http://schemas.microsoft.com/office/drawing/2014/main" id="{C2B175FB-3CE5-079B-4ED6-E1F15785A84C}"/>
              </a:ext>
            </a:extLst>
          </p:cNvPr>
          <p:cNvSpPr/>
          <p:nvPr>
            <p:custDataLst>
              <p:tags r:id="rId17"/>
            </p:custDataLst>
          </p:nvPr>
        </p:nvSpPr>
        <p:spPr bwMode="auto">
          <a:xfrm>
            <a:off x="514349" y="218128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8" name="Rectangle 7">
            <a:hlinkClick r:id="rId29" action="ppaction://hlinksldjump"/>
            <a:extLst>
              <a:ext uri="{FF2B5EF4-FFF2-40B4-BE49-F238E27FC236}">
                <a16:creationId xmlns:a16="http://schemas.microsoft.com/office/drawing/2014/main" id="{CA9A7DD3-75AE-221C-11AB-A311C2BC51EF}"/>
              </a:ext>
            </a:extLst>
          </p:cNvPr>
          <p:cNvSpPr/>
          <p:nvPr>
            <p:custDataLst>
              <p:tags r:id="rId18"/>
            </p:custDataLst>
          </p:nvPr>
        </p:nvSpPr>
        <p:spPr bwMode="auto">
          <a:xfrm>
            <a:off x="895349" y="1717675"/>
            <a:ext cx="2975046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Problem Statement &amp; Motivation</a:t>
            </a:r>
          </a:p>
        </p:txBody>
      </p:sp>
      <p:sp>
        <p:nvSpPr>
          <p:cNvPr id="7" name="Rectangle 6">
            <a:hlinkClick r:id="rId29" action="ppaction://hlinksldjump"/>
            <a:extLst>
              <a:ext uri="{FF2B5EF4-FFF2-40B4-BE49-F238E27FC236}">
                <a16:creationId xmlns:a16="http://schemas.microsoft.com/office/drawing/2014/main" id="{1C11FDC3-369C-1CD1-9683-94631056FC3C}"/>
              </a:ext>
            </a:extLst>
          </p:cNvPr>
          <p:cNvSpPr/>
          <p:nvPr>
            <p:custDataLst>
              <p:tags r:id="rId19"/>
            </p:custDataLst>
          </p:nvPr>
        </p:nvSpPr>
        <p:spPr bwMode="auto">
          <a:xfrm>
            <a:off x="514349" y="1717675"/>
            <a:ext cx="317500" cy="4001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tint val="65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3"/>
                </a:solidFill>
                <a:prstDash val="solid"/>
                <a:headEnd type="none" w="med" len="med"/>
                <a:tailEnd type="none" w="med" len="med"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6200" tIns="76200" rIns="0" bIns="762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5C11BB-5F4D-B85E-CD43-2ECE6F4AC59C}"/>
              </a:ext>
            </a:extLst>
          </p:cNvPr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39DB31-E6DC-007A-484B-C0540FE4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3E3C6E-809F-F83A-DAFE-C33254BEC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000903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9245cb48-36f6-4855-a0c3-19564cc8b6bc"/>
  <p:tag name="EE4P_AGENDAWIZARD" val="&lt;ee4p&gt;&#10;    &lt;layouts&gt;&#10;        &lt;layout name=&quot;Line&quot; id=&quot;1_2&quot;&gt;&#10;            &lt;standard&gt;&#10;                &lt;textframe marginTop=&quot;6&quot; horizontalAnchor=&quot;1&quot; marginLeft=&quot;0&quot; marginBottom=&quot;6&quot; marginRight=&quot;0&quot; orientation=&quot;1&quot; verticalAnchor=&quot;1&quot;/&gt;&#10;                &lt;font bold=&quot;0&quot; name=&quot;+mn-lt&quot; italic=&quot;0&quot; color=&quot;13&quot;/&gt;&#10;                &lt;paragraphformat lineRuleAfter=&quot;&quot; lineRuleBefore=&quot;&quot; leftIndent=&quot;0&quot; rightIndent=&quot;0&quot; firstLineIndent=&quot;0&quot; lineRuleWithin=&quot;&quot; spaceWithin=&quot;&quot; spaceBefore=&quot;&quot; spaceAfter=&quot;&quot;/&gt;&#10;                &lt;fill visible=&quot;0&quot;/&gt;&#10;                &lt;line visible=&quot;0&quot;/&gt;&#10;                &lt;bulletformat visible=&quot;0&quot;/&gt;&#10;                &lt;shadow visible=&quot;0&quot;/&gt;&#10;            &lt;/standard&gt;&#10;            &lt;agenda createSingleAgendaSlide=&quot;1&quot; createSeparatingSlides=&quot;1&quot; subtitle=&quot;&quot; startItemNo=&quot;1&quot; fontSizeAuto=&quot;1&quot; title=&quot;Agenda&quot; createBackupSlide=&quot;1&quot; sizingModeId=&quot;2&quot; fontSize=&quot;16&quot; startTime=&quot;540&quot; name=&quot;New Agenda&quot; timeFormatId=&quot;1&quot;/&gt;&#10;            &lt;columns&gt;&#10;                &lt;column checked=&quot;1&quot; rightSpacing=&quot;0&quot; fixedWidth=&quot;25.000001&quot; field=&quot;itemno&quot; label=&quot;No.&quot; leftSpacing=&quot;0&quot; dock=&quot;1&quot;/&gt;&#10;                &lt;column dock=&quot;1&quot; label=&quot;Topic&quot; leftSpacing=&quot;5&quot; field=&quot;topic&quot; rightDistribute=&quot;1&quot;/&gt;&#10;                &lt;column checked=&quot;1&quot; visible=&quot;1&quot; field=&quot;responsible&quot; label=&quot;Responsible&quot; leftSpacing=&quot;10&quot; rightDistribute=&quot;1&quot; dock=&quot;1&quot;/&gt;&#10;                &lt;column checked=&quot;0&quot; visible=&quot;1&quot; field=&quot;freecolumn&quot; label=&quot;&quot; leftSpacing=&quot;10&quot; rightDistribute=&quot;1&quot; dock=&quot;1&quot;/&gt;&#10;                &lt;column checked=&quot;1&quot; rightSpacing=&quot;6&quot; visible=&quot;1&quot; field=&quot;timeslot&quot; label=&quot;Time Slot&quot; leftSpacing=&quot;10&quot; dock=&quot;2&quot;/&gt;&#10;                &lt;column checked=&quot;0&quot; rightSpacing=&quot;6&quot; visible=&quot;1&quot; field=&quot;pageno&quot; label=&quot;Page No.&quot; leftSpacing=&quot;10&quot; dock=&quot;2&quot;/&gt;&#10;            &lt;/columns&gt;&#10;            &lt;position top=&quot;135.25&quot; width=&quot;878.8124&quot; left=&quot;40.49992&quot; height=&quot;350.25&quot;/&gt;&#10;            &lt;settings backupSlideTitle=&quot;Backup: %agendaName%&quot; allowedTimeFormatIds=&quot;1|2|3&quot; allowedLevels=&quot;4&quot; customLayoutName=&quot;Nur Titel|Title Only&quot; itemNoFormats=&quot;{1}¦{1}.{2}¦{3:alphaLC}¦{3:alphaLC}.{4:alphaLC}&quot; topMargin=&quot;0&quot; allowedFontSizes=&quot;8|9|10|10.5|11|12|14|16|18&quot; singleAgendaSlideSelected=&quot;0&quot; slideLayout=&quot;11&quot; customLayoutIndex=&quot;&quot; allowedSizingModeIds=&quot;1|2&quot; showBreak=&quot;1&quot; leftMargin=&quot;0&quot;/&gt;&#10;            &lt;cases&gt;&#10;                &lt;case topMaxSpacing=&quot;5&quot; level=&quot;1&quot; selected=&quot;0&quot; bottomMinSpacing=&quot;0&quot; topMinSpacing=&quot;5&quot; break=&quot;0&quot; bottomMaxSpacing=&quot;0&quot;&gt;&#10;                    &lt;element field=&quot;itemno&quot; type=&quot;autoshape&quot; autoShapeType=&quot;1&quot;&gt;&#10;                        &lt;textframe marginLeft=&quot;6&quot; marginRight=&quot;0&quot;/&gt;&#10;                        &lt;paragraphformat alignment=&quot;1&quot;/&gt;&#10;                    &lt;/element&gt;&#10;                    &lt;element field=&quot;topic&quot; type=&quot;autoshape&quot; autoShapeType=&quot;1&quot;&gt;&#10;                        &lt;paragraphformat alignment=&quot;1&quot;/&gt;&#10;                        &lt;textframe marginLeft=&quot;0&quot;/&gt;&#10;                    &lt;/element&gt;&#10;                    &lt;element field=&quot;responsible&quot; type=&quot;autoshape&quot; autoShapeType=&quot;1&quot;&gt;&#10;                        &lt;paragraphformat alignment=&quot;1&quot;/&gt;&#10;                    &lt;/element&gt;&#10;                    &lt;element field=&quot;freecolumn&quot; type=&quot;autoshape&quot; autoShapeType=&quot;1&quot;&gt;&#10;                        &lt;paragraphformat alignment=&quot;1&quot;/&gt;&#10;                    &lt;/element&gt;&#10;                    &lt;element field=&quot;timeslot&quot; type=&quot;autoshape&quot; autoShapeType=&quot;1&quot;&gt;&#10;                        &lt;paragraphformat alignment=&quot;1&quot;/&gt;&#10;                    &lt;/element&gt;&#10;                    &lt;element field=&quot;pageno&quot; type=&quot;autoshape&quot; autoShapeType=&quot;1&quot;&gt;&#10;                        &lt;paragraphformat alignment=&quot;3&quot;/&gt;&#10;                    &lt;/element&gt;&#10;                &lt;/case&gt;&#10;                &lt;case topMaxSpacing=&quot;5&quot; level=&quot;1&quot; selected=&quot;1&quot; bottomMinSpacing=&quot;0&quot; topMinSpacing=&quot;5&quot; break=&quot;0&quot; bottomMaxSpacing=&quot;0&quot;&gt;&#10;                    &lt;element type=&quot;line&quot; value=&quot;&quot;&gt;&#10;                        &lt;position top=&quot;itemHeight&quot; width=&quot;agendaWidth&quot; left=&quot;0&quot; height=&quot;0&quot;/&gt;&#10;                        &lt;line foreColor=&quot;5&quot; style=&quot;1&quot; transparency=&quot;0&quot; weight=&quot;0.75&quot; dashStyle=&quot;1&quot; visible=&quot;1&quot;/&gt;&#10;                    &lt;/element&gt;&#10;                    &lt;element type=&quot;line&quot; value=&quot;&quot;&gt;&#10;                        &lt;position top=&quot;0&quot; width=&quot;agendaWidth&quot; left=&quot;0&quot; height=&quot;0&quot;/&gt;&#10;                        &lt;line foreColor=&quot;5&quot; style=&quot;1&quot; transparency=&quot;0&quot; weight=&quot;0.75&quot; dashStyle=&quot;1&quot; visible=&quot;1&quot;/&gt;&#10;                    &lt;/element&gt;&#10;                    &lt;element field=&quot;itemno&quot; type=&quot;autoshape&quot; autoShapeType=&quot;1&quot;&gt;&#10;                        &lt;textframe marginLeft=&quot;6&quot; marginRight=&quot;0&quot;/&gt;&#10;                        &lt;paragraphformat alignment=&quot;1&quot;/&gt;&#10;                        &lt;font color=&quot;5&quot;/&gt;&#10;                    &lt;/element&gt;&#10;                    &lt;element field=&quot;topic&quot; type=&quot;autoshape&quot; autoShapeType=&quot;1&quot;&gt;&#10;                        &lt;paragraphformat alignment=&quot;1&quot;/&gt;&#10;                        &lt;font color=&quot;5&quot;/&gt;&#10;                        &lt;textframe marginLeft=&quot;0&quot;/&gt;&#10;                    &lt;/element&gt;&#10;                    &lt;element field=&quot;responsible&quot; type=&quot;autoshape&quot; autoShapeType=&quot;1&quot;&gt;&#10;                        &lt;paragraphformat alignment=&quot;1&quot;/&gt;&#10;                        &lt;font color=&quot;5&quot;/&gt;&#10;                    &lt;/element&gt;&#10;                    &lt;element field=&quot;freecolumn&quot; type=&quot;autoshape&quot; autoShapeType=&quot;1&quot;&gt;&#10;                        &lt;paragraphformat alignment=&quot;1&quot;/&gt;&#10;                        &lt;font color=&quot;5&quot;/&gt;&#10;                    &lt;/element&gt;&#10;                    &lt;element field=&quot;timeslot&quot; type=&quot;autoshape&quot; autoShapeType=&quot;1&quot;&gt;&#10;                        &lt;paragraphformat alignment=&quot;1&quot;/&gt;&#10;                        &lt;font color=&quot;5&quot;/&gt;&#10;                    &lt;/element&gt;&#10;                    &lt;element field=&quot;pageno&quot; type=&quot;autoshape&quot; autoShapeType=&quot;1&quot;&gt;&#10;                        &lt;paragraphformat alignment=&quot;3&quot;/&gt;&#10;                        &lt;font color=&quot;5&quot;/&gt;&#10;                    &lt;/element&gt;&#10;                &lt;/case&gt;&#10;                &lt;case topMaxSpacing=&quot;5&quot; level=&quot;2&quot; selected=&quot;0&quot; bottomMinSpacing=&quot;0&quot; topMinSpacing=&quot;5&quot; break=&quot;0&quot; bottomMaxSpacing=&quot;0&quot;&gt;&#10;                    &lt;element indent=&quot;(level-1)*(itemSingleHeight*25/31.50472+topicLeftSpacing) &quot; autoShapeType=&quot;1&quot; type=&quot;autoshape&quot; field=&quot;itemno&quot; indentType=&quot;1&quot;&gt;&#10;                        &lt;textframe marginLeft=&quot;0&quot; marginRight=&quot;0&quot;/&gt;&#10;                        &lt;paragraphformat alignment=&quot;1&quot;/&gt;&#10;                    &lt;/element&gt;&#10;                    &lt;element indent=&quot;(level-1)*(itemSingleHeight*25/31.50472+topicLeftSpacing) &quot; autoShapeType=&quot;1&quot; type=&quot;autoshape&quot; field=&quot;topic&quot; indentType=&quot;2&quot;&gt;&#10;                        &lt;paragraphformat alignment=&quot;1&quot;/&gt;&#10;                        &lt;textframe marginLeft=&quot;0&quot;/&gt;&#10;                    &lt;/element&gt;&#10;                    &lt;element indent=&quot;(level-1)*(itemSingleHeight*25/31.50472+topicLeftSpacing) &quot; autoShapeType=&quot;1&quot; type=&quot;autoshape&quot; field=&quot;responsible&quot; indentType=&quot;1&quot;&gt;&#10;                        &lt;paragraphformat alignment=&quot;1&quot;/&gt;&#10;                    &lt;/element&gt;&#10;                    &lt;element indent=&quot;(level-1)*(itemSingleHeight*25/31.50472+topicLeftSpacing) &quot; autoShapeType=&quot;1&quot; type=&quot;autoshape&quot; field=&quot;freecolumn&quot; indentType=&quot;1&quot;&gt;&#10;                        &lt;paragraphformat alignment=&quot;1&quot;/&gt;&#10;                    &lt;/element&gt;&#10;                    &lt;element field=&quot;timeslot&quot; type=&quot;autoshape&quot; autoShapeType=&quot;1&quot;&gt;&#10;                        &lt;paragraphformat alignment=&quot;1&quot;/&gt;&#10;                    &lt;/element&gt;&#10;                    &lt;element field=&quot;pageno&quot; type=&quot;autoshape&quot; autoShapeType=&quot;1&quot;&gt;&#10;                        &lt;paragraphformat alignment=&quot;3&quot;/&gt;&#10;                    &lt;/element&gt;&#10;                &lt;/case&gt;&#10;                &lt;case topMaxSpacing=&quot;5&quot; level=&quot;2&quot; selected=&quot;1&quot; bottomMinSpacing=&quot;0&quot; topMinSpacing=&quot;5&quot; break=&quot;0&quot; bottomMaxSpacing=&quot;0&quot;&gt;&#10;                    &lt;element type=&quot;line&quot; value=&quot;&quot;&gt;&#10;                        &lt;position top=&quot;itemHeight&quot; width=&quot;agendaWidth&quot; left=&quot;0&quot; height=&quot;0&quot;/&gt;&#10;                        &lt;line foreColor=&quot;5&quot; style=&quot;1&quot; transparency=&quot;0&quot; weight=&quot;0.75&quot; dashStyle=&quot;1&quot; visible=&quot;1&quot;/&gt;&#10;                    &lt;/element&gt;&#10;                    &lt;element type=&quot;line&quot; value=&quot;&quot;&gt;&#10;                        &lt;position top=&quot;0&quot; width=&quot;agendaWidth&quot; left=&quot;0&quot; height=&quot;0&quot;/&gt;&#10;                        &lt;line foreColor=&quot;5&quot; style=&quot;1&quot; transparency=&quot;0&quot; weight=&quot;0.75&quot; dashStyle=&quot;1&quot; visible=&quot;1&quot;/&gt;&#10;                    &lt;/element&gt;&#10;                    &lt;element indent=&quot;(level-1)*(itemSingleHeight*25/31.50472+topicLeftSpacing) &quot; autoShapeType=&quot;1&quot; type=&quot;autoshape&quot; field=&quot;itemno&quot; indentType=&quot;1&quot;&gt;&#10;                        &lt;textframe marginLeft=&quot;0&quot; marginRight=&quot;0&quot;/&gt;&#10;                        &lt;paragraphformat alignment=&quot;1&quot;/&gt;&#10;                        &lt;font color=&quot;5&quot;/&gt;&#10;                    &lt;/element&gt;&#10;                    &lt;element indent=&quot;(level-1)*(itemSingleHeight*25/31.50472+topicLeftSpacing) &quot; autoShapeType=&quot;1&quot; type=&quot;autoshape&quot; field=&quot;topic&quot; indentType=&quot;2&quot;&gt;&#10;                        &lt;paragraphformat alignment=&quot;1&quot;/&gt;&#10;                        &lt;font color=&quot;5&quot;/&gt;&#10;                        &lt;textframe marginLeft=&quot;0&quot;/&gt;&#10;                    &lt;/element&gt;&#10;                    &lt;element indent=&quot;(level-1)*(itemSingleHeight*25/31.50472+topicLeftSpacing) &quot; autoShapeType=&quot;1&quot; type=&quot;autoshape&quot; field=&quot;responsible&quot; indentType=&quot;1&quot;&gt;&#10;                        &lt;paragraphformat alignment=&quot;1&quot;/&gt;&#10;                        &lt;font color=&quot;5&quot;/&gt;&#10;                    &lt;/element&gt;&#10;                    &lt;element indent=&quot;(level-1)*(itemSingleHeight*25/31.50472+topicLeftSpacing) &quot; autoShapeType=&quot;1&quot; type=&quot;autoshape&quot; field=&quot;freecolumn&quot; indentType=&quot;1&quot;&gt;&#10;                        &lt;paragraphformat alignment=&quot;1&quot;/&gt;&#10;                        &lt;font color=&quot;5&quot;/&gt;&#10;                    &lt;/element&gt;&#10;                    &lt;element field=&quot;timeslot&quot; type=&quot;autoshape&quot; autoShapeType=&quot;1&quot;&gt;&#10;                        &lt;paragraphformat alignment=&quot;1&quot;/&gt;&#10;                        &lt;font color=&quot;5&quot;/&gt;&#10;                    &lt;/element&gt;&#10;                    &lt;element field=&quot;pageno&quot; type=&quot;autoshape&quot; autoShapeType=&quot;1&quot;&gt;&#10;                        &lt;paragraphformat alignment=&quot;3&quot;/&gt;&#10;                        &lt;font color=&quot;5&quot;/&gt;&#10;                    &lt;/element&gt;&#10;                &lt;/case&gt;&#10;                &lt;case topMaxSpacing=&quot;5&quot; level=&quot;1&quot; selected=&quot;0&quot; bottomMinSpacing=&quot;0&quot; topMinSpacing=&quot;5&quot; break=&quot;1&quot; bottomMaxSpacing=&quot;0&quot;&gt;&#10;                    &lt;element indent=&quot;(level-1)*(itemSingleHeight*25/31.50472+topicLeftSpacing) &quot; autoShapeType=&quot;1&quot; type=&quot;autoshape&quot; field=&quot;topic&quot; indentType=&quot;2&quot;&gt;&#10;                        &lt;paragraphformat alignment=&quot;1&quot;/&gt;&#10;                        &lt;font italic=&quot;1&quot;/&gt;&#10;                    &lt;/element&gt;&#10;                    &lt;element indent=&quot;(level-1)*(itemSingleHeight*25/31.50472+topicLeftSpacing) &quot; autoShapeType=&quot;1&quot; type=&quot;autoshape&quot; field=&quot;responsible&quot; indentType=&quot;1&quot;&gt;&#10;                        &lt;paragraphformat alignment=&quot;1&quot;/&gt;&#10;                        &lt;font italic=&quot;1&quot;/&gt;&#10;                    &lt;/element&gt;&#10;                    &lt;element indent=&quot;(level-1)*(itemSingleHeight*25/31.50472+topicLeftSpacing) &quot; autoShapeType=&quot;1&quot; type=&quot;autoshape&quot; field=&quot;freecolumn&quot; indentType=&quot;1&quot;&gt;&#10;                        &lt;paragraphformat alignment=&quot;1&quot;/&gt;&#10;                        &lt;font italic=&quot;1&quot;/&gt;&#10;                    &lt;/element&gt;&#10;                    &lt;element field=&quot;timeslot&quot; type=&quot;autoshape&quot; autoShapeType=&quot;1&quot;&gt;&#10;                        &lt;paragraphformat alignment=&quot;1&quot;/&gt;&#10;                        &lt;font italic=&quot;1&quot;/&gt;&#10;                    &lt;/element&gt;&#10;                    &lt;element field=&quot;pageno&quot; type=&quot;autoshape&quot; autoShapeType=&quot;1&quot;&gt;&#10;                        &lt;paragraphformat alignment=&quot;3&quot;/&gt;&#10;                        &lt;font italic=&quot;1&quot;/&gt;&#10;                    &lt;/element&gt;&#10;                &lt;/case&gt;&#10;                &lt;case topMaxSpacing=&quot;5&quot; level=&quot;1&quot; selected=&quot;1&quot; bottomMinSpacing=&quot;0&quot; topMinSpacing=&quot;5&quot; break=&quot;1&quot; bottomMaxSpacing=&quot;0&quot;&gt;&#10;                    &lt;element type=&quot;line&quot; value=&quot;&quot;&gt;&#10;                        &lt;position top=&quot;itemHeight&quot; width=&quot;agendaWidth&quot; left=&quot;0&quot; height=&quot;0&quot;/&gt;&#10;                        &lt;line foreColor=&quot;5&quot; style=&quot;1&quot; transparency=&quot;0&quot; weight=&quot;0.75&quot; dashStyle=&quot;1&quot; visible=&quot;1&quot;/&gt;&#10;                    &lt;/element&gt;&#10;                    &lt;element type=&quot;line&quot; value=&quot;&quot;&gt;&#10;                        &lt;position top=&quot;0&quot; width=&quot;agendaWidth&quot; left=&quot;0&quot; height=&quot;0&quot;/&gt;&#10;                        &lt;line foreColor=&quot;5&quot; style=&quot;1&quot; transparency=&quot;0&quot; weight=&quot;0.75&quot; dashStyle=&quot;1&quot; visible=&quot;1&quot;/&gt;&#10;                    &lt;/element&gt;&#10;                    &lt;element indent=&quot;(level-1)*(itemSingleHeight*25/31.50472+topicLeftSpacing) &quot; autoShapeType=&quot;1&quot; type=&quot;autoshape&quot; field=&quot;topic&quot; indentType=&quot;2&quot;&gt;&#10;                        &lt;paragraphformat alignment=&quot;1&quot;/&gt;&#10;                        &lt;font color=&quot;5&quot; italic=&quot;1&quot;/&gt;&#10;                    &lt;/element&gt;&#10;                    &lt;element indent=&quot;(level-1)*(itemSingleHeight*25/31.50472+topicLeftSpacing) &quot; autoShapeType=&quot;1&quot; type=&quot;autoshape&quot; field=&quot;responsible&quot; indentType=&quot;1&quot;&gt;&#10;                        &lt;paragraphformat alignment=&quot;1&quot;/&gt;&#10;                        &lt;font color=&quot;5&quot; italic=&quot;1&quot;/&gt;&#10;                    &lt;/element&gt;&#10;                    &lt;element indent=&quot;(level-1)*(itemSingleHeight*25/31.50472+topicLeftSpacing) &quot; autoShapeType=&quot;1&quot; type=&quot;autoshape&quot; field=&quot;freecolumn&quot; indentType=&quot;1&quot;&gt;&#10;                        &lt;paragraphformat alignment=&quot;1&quot;/&gt;&#10;                        &lt;font color=&quot;5&quot; italic=&quot;1&quot;/&gt;&#10;                    &lt;/element&gt;&#10;                    &lt;element field=&quot;timeslot&quot; type=&quot;autoshape&quot; autoShapeType=&quot;1&quot;&gt;&#10;                        &lt;paragraphformat alignment=&quot;1&quot;/&gt;&#10;                        &lt;font color=&quot;5&quot; italic=&quot;1&quot;/&gt;&#10;                    &lt;/element&gt;&#10;                    &lt;element field=&quot;pageno&quot; type=&quot;autoshape&quot; autoShapeType=&quot;1&quot;&gt;&#10;                        &lt;paragraphformat alignment=&quot;3&quot;/&gt;&#10;                        &lt;font color=&quot;5&quot; italic=&quot;1&quot;/&gt;&#10;                    &lt;/element&gt;&#10;                &lt;/case&gt;&#10;            &lt;/cases&gt;&#10;            &lt;elements/&gt;&#10;        &lt;/layout&gt;&#10;    &lt;/layouts&gt;&#10;    &lt;contents&gt;&#10;        &lt;agenda createSingleAgendaSlide=&quot;1&quot; title=&quot;Agenda&quot; createSections=&quot;0&quot; backupSectionId=&quot;&quot; createIndicators=&quot;0&quot; startTime=&quot;540&quot; backupSlideId=&quot;&quot; layoutId=&quot;1_2&quot; singleSlideId=&quot;0fed7c3e-ae80-4095-b8ca-16b55e7c742d&quot; name=&quot;New Agenda&quot; fontSize=&quot;16&quot; subtitle=&quot;&quot; createSeparatingSlides=&quot;1&quot; createBackupSlide=&quot;0&quot; sizingModeId=&quot;2&quot; startItemNo=&quot;1&quot; fontSizeAuto=&quot;1&quot; timeFormatId=&quot;1&quot;&gt;&#10;            &lt;columns&gt;&#10;                &lt;column field=&quot;itemno&quot; fixedWidth=&quot;25.00000100000000512&quot; label=&quot;No.&quot; rightSpacing=&quot;0&quot; checked=&quot;1&quot; dock=&quot;1&quot; leftSpacing=&quot;0&quot;/&gt;&#10;                &lt;column rightSpacing=&quot;614.556814283203&quot; dock=&quot;1&quot; leftSpacing=&quot;5&quot; label=&quot;Topic&quot; fixedWidth=&quot;0&quot; field=&quot;topic&quot;/&gt;&#10;                &lt;column checked=&quot;0&quot; field=&quot;responsible&quot; rightSpacing=&quot;0&quot; leftSpacing=&quot;10&quot; fixedWidth=&quot;0&quot; dock=&quot;1&quot; visible=&quot;1&quot; label=&quot;Responsible&quot;/&gt;&#10;                &lt;column checked=&quot;0&quot; leftSpacing=&quot;10&quot; rightSpacing=&quot;0&quot; dock=&quot;1&quot; field=&quot;freecolumn&quot; fixedWidth=&quot;0&quot; label=&quot;&quot; visible=&quot;1&quot;/&gt;&#10;                &lt;column dock=&quot;2&quot; leftSpacing=&quot;10&quot; fixedWidth=&quot;0&quot; label=&quot;Time Slot&quot; field=&quot;timeslot&quot; visible=&quot;1&quot; checked=&quot;0&quot; rightSpacing=&quot;6&quot;/&gt;&#10;                &lt;column rightSpacing=&quot;6&quot; visible=&quot;1&quot; leftSpacing=&quot;10&quot; field=&quot;pageno&quot; fixedWidth=&quot;0&quot; label=&quot;Page No.&quot; checked=&quot;0&quot; dock=&quot;2&quot;/&gt;&#10;            &lt;/columns&gt;&#10;            &lt;items&gt;&#10;                &lt;item isBreak=&quot;0&quot; topic=&quot;Problem Statement &amp;amp; Motivation&quot; sectionId=&quot;&quot; id=&quot;511a942d-d59e-424a-a882-a7a8f9e86702&quot; parentId=&quot;&quot; duration=&quot;30&quot; agendaSlideId=&quot;95403980-baba-4ce8-8334-1b85c31c227c&quot; generateAgendaSlide=&quot;1&quot; level=&quot;1&quot; showAgendaItem=&quot;1&quot;/&gt;&#10;                &lt;item generateAgendaSlide=&quot;1&quot; level=&quot;1&quot; showAgendaItem=&quot;1&quot; isBreak=&quot;0&quot; id=&quot;cb8f2cc9-6739-4afe-b70d-ed5a01790d7a&quot; duration=&quot;30&quot; sectionId=&quot;&quot; parentId=&quot;&quot; agendaSlideId=&quot;ea507688-fbc6-4616-bb0e-0a3b7806f249&quot; topic=&quot;Research Questions &amp;amp; Approach&quot;/&gt;&#10;                &lt;item parentId=&quot;&quot; isBreak=&quot;0&quot; showAgendaItem=&quot;1&quot; level=&quot;1&quot; topic=&quot;Evaluation Concept&quot; agendaSlideId=&quot;52167915-90cf-4d1b-9f49-4e01174c4e75&quot; generateAgendaSlide=&quot;1&quot; duration=&quot;30&quot; sectionId=&quot;&quot; id=&quot;54901d9c-d3cf-4d46-979f-bf12af902aef&quot;/&gt;&#10;                &lt;item showAgendaItem=&quot;1&quot; level=&quot;1&quot; parentId=&quot;&quot; generateAgendaSlide=&quot;1&quot; duration=&quot;30&quot; id=&quot;290122f2-d092-4836-b78b-53ec86e6fbf6&quot; agendaSlideId=&quot;6a03eb44-d174-4bd4-af78-5e45a12c69d5&quot; sectionId=&quot;&quot; isBreak=&quot;0&quot; topic=&quot;Expert Interviews&quot;/&gt;&#10;                &lt;item agendaSlideId=&quot;f89777a7-c650-4520-9225-94d26d49cadc&quot; showAgendaItem=&quot;1&quot; isBreak=&quot;0&quot; parentId=&quot;&quot; level=&quot;1&quot; duration=&quot;30&quot; sectionId=&quot;&quot; id=&quot;9961f21a-834a-4031-83aa-3787ad1e6b4c&quot; generateAgendaSlide=&quot;1&quot; topic=&quot;Practical Taxonomy Application&quot;/&gt;&#10;                &lt;item isBreak=&quot;0&quot; duration=&quot;30&quot; topic=&quot;Survey&quot; level=&quot;1&quot; id=&quot;b118a361-bea1-4fd8-b62a-fed19aafdd68&quot; showAgendaItem=&quot;1&quot; agendaSlideId=&quot;76269507-eb11-4fad-b06a-e7a08a92713c&quot; parentId=&quot;&quot; generateAgendaSlide=&quot;1&quot; sectionId=&quot;&quot;/&gt;&#10;                &lt;item sectionId=&quot;&quot; id=&quot;2bb7ecb4-7efa-46dd-ba34-1f978e63ad34&quot; generateAgendaSlide=&quot;1&quot; isBreak=&quot;0&quot; level=&quot;1&quot; parentId=&quot;&quot; showAgendaItem=&quot;1&quot; topic=&quot;Revised Taxonomy&quot; agendaSlideId=&quot;3ea97a60-318e-45c5-a065-702dcdf255e9&quot; duration=&quot;30&quot;/&gt;&#10;                &lt;item showAgendaItem=&quot;1&quot; topic=&quot;Discussion &amp;amp; Future Work&quot; isBreak=&quot;0&quot; id=&quot;a33c701b-b51c-42bb-a92e-1aa15379825e&quot; agendaSlideId=&quot;7174b6c6-5ab5-450a-abbc-5dbbd4433a80&quot; generateAgendaSlide=&quot;1&quot; parentId=&quot;&quot; sectionId=&quot;&quot; duration=&quot;30&quot; level=&quot;1&quot;/&gt;&#10;            &lt;/items&gt;&#10;        &lt;/agenda&gt;&#10;    &lt;/contents&gt;&#10;&lt;/ee4p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6a03eb44-d174-4bd4-af78-5e45a12c69d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Elemen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Element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f89777a7-c650-4520-9225-94d26d49cadc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Element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Element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76269507-eb11-4fad-b06a-e7a08a92713c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Element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Element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3ea97a60-318e-45c5-a065-702dcdf255e9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Element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Element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7174b6c6-5ab5-450a-abbc-5dbbd4433a8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Element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Element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0fed7c3e-ae80-4095-b8ca-16b55e7c742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95403980-baba-4ce8-8334-1b85c31c227c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Element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Element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ea507688-fbc6-4616-bb0e-0a3b7806f24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Element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Element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52167915-90cf-4d1b-9f49-4e01174c4e7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1"/>
  <p:tag name="EE4P_AGENDAWIZARD_CONTENT" val="/Discussion &amp; Future Work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174b6c6-5ab5-450a-abbc-5dbbd4433a80_0"/>
  <p:tag name="EE4P_AGENDAWIZARD_CONTENT" val="/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1"/>
  <p:tag name="EE4P_AGENDAWIZARD_CONTENT" val="/Revised Taxonomy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3ea97a60-318e-45c5-a065-702dcdf255e9_0"/>
  <p:tag name="EE4P_AGENDAWIZARD_CONTENT" val="/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0"/>
  <p:tag name="EE4P_AGENDAWIZARD_CONTENT" val="/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1"/>
  <p:tag name="EE4P_AGENDAWIZARD_CONTENT" val="/Expert Interview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1"/>
  <p:tag name="EE4P_AGENDAWIZARD_CONTENT" val="/Survey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6a03eb44-d174-4bd4-af78-5e45a12c69d5_0"/>
  <p:tag name="EE4P_AGENDAWIZARD_CONTENT" val="/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Element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Element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1"/>
  <p:tag name="EE4P_AGENDAWIZARD_CONTENT" val="/Evaluation Concept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52167915-90cf-4d1b-9f49-4e01174c4e75_0"/>
  <p:tag name="EE4P_AGENDAWIZARD_CONTENT" val="/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1"/>
  <p:tag name="EE4P_AGENDAWIZARD_CONTENT" val="/Research Questions &amp; Approach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ea507688-fbc6-4616-bb0e-0a3b7806f249_0"/>
  <p:tag name="EE4P_AGENDAWIZARD_CONTENT" val="/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1"/>
  <p:tag name="EE4P_AGENDAWIZARD_CONTENT" val="/Problem Statement &amp; Motivati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95403980-baba-4ce8-8334-1b85c31c227c_0"/>
  <p:tag name="EE4P_AGENDAWIZARD_CONTENT" val="/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76269507-eb11-4fad-b06a-e7a08a92713c_0"/>
  <p:tag name="EE4P_AGENDAWIZARD_CONTENT" val="/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RETC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item_f89777a7-c650-4520-9225-94d26d49cadc_1"/>
  <p:tag name="EE4P_AGENDAWIZARD_CONTENT" val="/Practical Taxonomy Applicatio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2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1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1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13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1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1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1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RETC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5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F569DBEE-EF10-4E34-BC67-8A80093CA0B8}" vid="{B8EC5495-791C-4438-AB22-6EF6D2F051B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sebis 2013 2</Template>
  <TotalTime>6813</TotalTime>
  <Words>4373</Words>
  <Application>Microsoft Macintosh PowerPoint</Application>
  <PresentationFormat>Widescreen</PresentationFormat>
  <Paragraphs>918</Paragraphs>
  <Slides>42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Arial Unicode MS</vt:lpstr>
      <vt:lpstr>Aptos</vt:lpstr>
      <vt:lpstr>Arial</vt:lpstr>
      <vt:lpstr>Helvetica</vt:lpstr>
      <vt:lpstr>Helvetica Neue</vt:lpstr>
      <vt:lpstr>System Font Regular</vt:lpstr>
      <vt:lpstr>TUM Neue Helvetica 75 Bold</vt:lpstr>
      <vt:lpstr>Wingdings</vt:lpstr>
      <vt:lpstr>Slides sebis 2013 2</vt:lpstr>
      <vt:lpstr>Evaluation of a Taxonomy for Communities of Practice  in Large-Scaled Agile Software Development by Practitioners</vt:lpstr>
      <vt:lpstr>Agenda</vt:lpstr>
      <vt:lpstr>Agenda</vt:lpstr>
      <vt:lpstr>Problem Statement &amp; Motivation</vt:lpstr>
      <vt:lpstr>Existing Taxonomy for CoPs in LSAD proposed by Tobisch et al. (2025)</vt:lpstr>
      <vt:lpstr>Agenda</vt:lpstr>
      <vt:lpstr>Research Questions</vt:lpstr>
      <vt:lpstr>Research Approach </vt:lpstr>
      <vt:lpstr>Agenda</vt:lpstr>
      <vt:lpstr>Overview – Literature Search for the Development of an Evaluation Concept</vt:lpstr>
      <vt:lpstr>Overview – Literature Search for the Development of an Evaluation Method</vt:lpstr>
      <vt:lpstr>Overview – Literature Search for the Development of Quality Criteria</vt:lpstr>
      <vt:lpstr>Literature Review Results – Quality Criteria</vt:lpstr>
      <vt:lpstr>Literature Review Results – Quality Criteria</vt:lpstr>
      <vt:lpstr>Literature Review Results – Quality Criteria</vt:lpstr>
      <vt:lpstr>Agenda</vt:lpstr>
      <vt:lpstr>Expert Interviews – Participants &amp; Set-Up</vt:lpstr>
      <vt:lpstr>Expert Interviews – Results</vt:lpstr>
      <vt:lpstr>Agenda</vt:lpstr>
      <vt:lpstr>Expert Interviews – Practical Taxonomy Application Example and Value</vt:lpstr>
      <vt:lpstr>Practical Taxonomy Application – Results</vt:lpstr>
      <vt:lpstr>Agenda</vt:lpstr>
      <vt:lpstr>Survey – Participants &amp; Set-Up</vt:lpstr>
      <vt:lpstr>Survey – Results I/IV</vt:lpstr>
      <vt:lpstr>Survey – Results II/IV</vt:lpstr>
      <vt:lpstr>Survey – Results III/IV</vt:lpstr>
      <vt:lpstr>Survey Results IV/IV – Open Feedback</vt:lpstr>
      <vt:lpstr>Agenda</vt:lpstr>
      <vt:lpstr>Taxonomy Evaluation Results</vt:lpstr>
      <vt:lpstr>Revised Taxonomy of CoPs in LSAD</vt:lpstr>
      <vt:lpstr>Agenda</vt:lpstr>
      <vt:lpstr>Summary, Limitations, and Future Work</vt:lpstr>
      <vt:lpstr>PowerPoint Presentation</vt:lpstr>
      <vt:lpstr> References</vt:lpstr>
      <vt:lpstr>PowerPoint Presentation</vt:lpstr>
      <vt:lpstr>Literature Review Results – Quality Criteria</vt:lpstr>
      <vt:lpstr>Expert Interviews – Results</vt:lpstr>
      <vt:lpstr>Expert Interviews – Results I/II</vt:lpstr>
      <vt:lpstr>Expert Interviews – Results II/II</vt:lpstr>
      <vt:lpstr>Survey – Results I/IV</vt:lpstr>
      <vt:lpstr>Comparison of the Evaluation Results</vt:lpstr>
      <vt:lpstr>Survey – Participants &amp; Set-Up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ge47bij</dc:creator>
  <dc:description>Copyright sebis</dc:description>
  <cp:lastModifiedBy>Lilian Margret Irvin</cp:lastModifiedBy>
  <cp:revision>151</cp:revision>
  <dcterms:created xsi:type="dcterms:W3CDTF">2024-09-20T17:17:13Z</dcterms:created>
  <dcterms:modified xsi:type="dcterms:W3CDTF">2025-04-14T10:57:24Z</dcterms:modified>
</cp:coreProperties>
</file>